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1" r:id="rId1"/>
  </p:sldMasterIdLst>
  <p:notesMasterIdLst>
    <p:notesMasterId r:id="rId62"/>
  </p:notesMasterIdLst>
  <p:handoutMasterIdLst>
    <p:handoutMasterId r:id="rId63"/>
  </p:handoutMasterIdLst>
  <p:sldIdLst>
    <p:sldId id="262" r:id="rId2"/>
    <p:sldId id="257" r:id="rId3"/>
    <p:sldId id="258" r:id="rId4"/>
    <p:sldId id="259" r:id="rId5"/>
    <p:sldId id="265" r:id="rId6"/>
    <p:sldId id="266" r:id="rId7"/>
    <p:sldId id="263" r:id="rId8"/>
    <p:sldId id="264" r:id="rId9"/>
    <p:sldId id="267" r:id="rId10"/>
    <p:sldId id="268" r:id="rId11"/>
    <p:sldId id="270" r:id="rId12"/>
    <p:sldId id="269" r:id="rId13"/>
    <p:sldId id="271" r:id="rId14"/>
    <p:sldId id="272" r:id="rId15"/>
    <p:sldId id="273" r:id="rId16"/>
    <p:sldId id="274" r:id="rId17"/>
    <p:sldId id="276" r:id="rId18"/>
    <p:sldId id="277" r:id="rId19"/>
    <p:sldId id="275" r:id="rId20"/>
    <p:sldId id="279" r:id="rId21"/>
    <p:sldId id="280" r:id="rId22"/>
    <p:sldId id="278" r:id="rId23"/>
    <p:sldId id="281" r:id="rId24"/>
    <p:sldId id="260" r:id="rId25"/>
    <p:sldId id="282" r:id="rId26"/>
    <p:sldId id="283" r:id="rId27"/>
    <p:sldId id="284" r:id="rId28"/>
    <p:sldId id="285" r:id="rId29"/>
    <p:sldId id="288" r:id="rId30"/>
    <p:sldId id="287" r:id="rId31"/>
    <p:sldId id="286" r:id="rId32"/>
    <p:sldId id="289" r:id="rId33"/>
    <p:sldId id="290" r:id="rId34"/>
    <p:sldId id="291" r:id="rId35"/>
    <p:sldId id="292" r:id="rId36"/>
    <p:sldId id="293" r:id="rId37"/>
    <p:sldId id="294" r:id="rId38"/>
    <p:sldId id="295" r:id="rId39"/>
    <p:sldId id="296" r:id="rId40"/>
    <p:sldId id="297" r:id="rId41"/>
    <p:sldId id="298" r:id="rId42"/>
    <p:sldId id="299" r:id="rId43"/>
    <p:sldId id="301" r:id="rId44"/>
    <p:sldId id="300" r:id="rId45"/>
    <p:sldId id="302" r:id="rId46"/>
    <p:sldId id="303" r:id="rId47"/>
    <p:sldId id="304" r:id="rId48"/>
    <p:sldId id="306" r:id="rId49"/>
    <p:sldId id="305" r:id="rId50"/>
    <p:sldId id="307" r:id="rId51"/>
    <p:sldId id="308" r:id="rId52"/>
    <p:sldId id="309" r:id="rId53"/>
    <p:sldId id="310" r:id="rId54"/>
    <p:sldId id="311" r:id="rId55"/>
    <p:sldId id="312" r:id="rId56"/>
    <p:sldId id="313" r:id="rId57"/>
    <p:sldId id="314" r:id="rId58"/>
    <p:sldId id="315" r:id="rId59"/>
    <p:sldId id="316" r:id="rId60"/>
    <p:sldId id="261" r:id="rId61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A1511"/>
    <a:srgbClr val="FFEFDD"/>
    <a:srgbClr val="B4EFFF"/>
    <a:srgbClr val="E18C39"/>
    <a:srgbClr val="246F88"/>
    <a:srgbClr val="42F0EA"/>
    <a:srgbClr val="737373"/>
    <a:srgbClr val="888889"/>
    <a:srgbClr val="E13763"/>
    <a:srgbClr val="7170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372" autoAdjust="0"/>
    <p:restoredTop sz="94660"/>
  </p:normalViewPr>
  <p:slideViewPr>
    <p:cSldViewPr>
      <p:cViewPr varScale="1">
        <p:scale>
          <a:sx n="162" d="100"/>
          <a:sy n="162" d="100"/>
        </p:scale>
        <p:origin x="1024" y="19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85" d="100"/>
          <a:sy n="85" d="100"/>
        </p:scale>
        <p:origin x="-3918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E8B89D-03C0-48C2-948C-720A6FC6D55A}" type="datetimeFigureOut">
              <a:rPr lang="zh-TW" altLang="en-US" smtClean="0"/>
              <a:t>2019/12/20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FEF468-88A8-45E1-91FB-C1DA86F96DA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79630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882C86-C168-49C1-99FE-D02A644628AD}" type="datetimeFigureOut">
              <a:rPr lang="zh-TW" altLang="en-US" smtClean="0"/>
              <a:t>2019/12/20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8A247A-631C-4796-9D8B-9781BEBF580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623315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投影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 hasCustomPrompt="1"/>
          </p:nvPr>
        </p:nvSpPr>
        <p:spPr>
          <a:xfrm>
            <a:off x="971600" y="3169816"/>
            <a:ext cx="4320480" cy="396016"/>
          </a:xfrm>
        </p:spPr>
        <p:txBody>
          <a:bodyPr lIns="0" tIns="0" rIns="0" bIns="0" anchor="ctr" anchorCtr="0">
            <a:noAutofit/>
          </a:bodyPr>
          <a:lstStyle>
            <a:lvl1pPr algn="l">
              <a:defRPr lang="en-US" altLang="zh-TW" sz="2900" b="1" dirty="0" smtClean="0">
                <a:solidFill>
                  <a:srgbClr val="737373"/>
                </a:solidFill>
                <a:latin typeface="+mj-ea"/>
                <a:ea typeface="+mj-ea"/>
              </a:defRPr>
            </a:lvl1pPr>
          </a:lstStyle>
          <a:p>
            <a:r>
              <a:rPr lang="en-US" altLang="zh-TW" dirty="0"/>
              <a:t>MAIN HEADING HERE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 hasCustomPrompt="1"/>
          </p:nvPr>
        </p:nvSpPr>
        <p:spPr>
          <a:xfrm>
            <a:off x="971600" y="3600064"/>
            <a:ext cx="4320480" cy="216000"/>
          </a:xfrm>
        </p:spPr>
        <p:txBody>
          <a:bodyPr lIns="0" tIns="0" rIns="0" bIns="0" anchor="ctr" anchorCtr="0">
            <a:normAutofit/>
          </a:bodyPr>
          <a:lstStyle>
            <a:lvl1pPr marL="0" indent="0" algn="l">
              <a:buNone/>
              <a:defRPr lang="zh-TW" altLang="en-US" sz="2100" dirty="0">
                <a:solidFill>
                  <a:srgbClr val="888889"/>
                </a:solidFill>
                <a:latin typeface="+mn-ea"/>
                <a:ea typeface="+mn-e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TW" dirty="0"/>
              <a:t>SUB HEADING HERE</a:t>
            </a:r>
            <a:endParaRPr lang="zh-TW" altLang="en-US" dirty="0"/>
          </a:p>
        </p:txBody>
      </p:sp>
      <p:sp>
        <p:nvSpPr>
          <p:cNvPr id="41" name="文字版面配置區 40"/>
          <p:cNvSpPr>
            <a:spLocks noGrp="1"/>
          </p:cNvSpPr>
          <p:nvPr>
            <p:ph type="body" sz="quarter" idx="10" hasCustomPrompt="1"/>
          </p:nvPr>
        </p:nvSpPr>
        <p:spPr>
          <a:xfrm>
            <a:off x="611560" y="5265232"/>
            <a:ext cx="2088232" cy="252000"/>
          </a:xfrm>
        </p:spPr>
        <p:txBody>
          <a:bodyPr lIns="0" tIns="0" rIns="0" bIns="0" anchor="ctr" anchorCtr="0">
            <a:noAutofit/>
          </a:bodyPr>
          <a:lstStyle>
            <a:lvl1pPr marL="0" indent="0" algn="l">
              <a:buNone/>
              <a:defRPr lang="zh-TW" altLang="en-US" sz="1400" dirty="0">
                <a:solidFill>
                  <a:srgbClr val="888889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en-US" altLang="zh-TW" dirty="0"/>
              <a:t>Dept. /</a:t>
            </a:r>
            <a:endParaRPr lang="zh-TW" altLang="en-US" dirty="0"/>
          </a:p>
        </p:txBody>
      </p:sp>
      <p:sp>
        <p:nvSpPr>
          <p:cNvPr id="42" name="文字版面配置區 40"/>
          <p:cNvSpPr>
            <a:spLocks noGrp="1"/>
          </p:cNvSpPr>
          <p:nvPr>
            <p:ph type="body" sz="quarter" idx="11" hasCustomPrompt="1"/>
          </p:nvPr>
        </p:nvSpPr>
        <p:spPr>
          <a:xfrm>
            <a:off x="2771800" y="5265232"/>
            <a:ext cx="1800200" cy="252000"/>
          </a:xfrm>
        </p:spPr>
        <p:txBody>
          <a:bodyPr lIns="0" tIns="0" rIns="0" bIns="0" anchor="ctr" anchorCtr="0">
            <a:noAutofit/>
          </a:bodyPr>
          <a:lstStyle>
            <a:lvl1pPr marL="0" indent="0" algn="l">
              <a:buNone/>
              <a:defRPr sz="1400" baseline="0">
                <a:solidFill>
                  <a:srgbClr val="888889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en-US" altLang="zh-TW" dirty="0"/>
              <a:t>Date / 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328645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錄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文字版面配置區 48"/>
          <p:cNvSpPr>
            <a:spLocks noGrp="1"/>
          </p:cNvSpPr>
          <p:nvPr>
            <p:ph type="body" sz="quarter" idx="10" hasCustomPrompt="1"/>
          </p:nvPr>
        </p:nvSpPr>
        <p:spPr>
          <a:xfrm>
            <a:off x="1907704" y="1583992"/>
            <a:ext cx="3528392" cy="288032"/>
          </a:xfrm>
        </p:spPr>
        <p:txBody>
          <a:bodyPr wrap="square" lIns="0" tIns="0" rIns="0" bIns="0" anchor="ctr" anchorCtr="0">
            <a:noAutofit/>
          </a:bodyPr>
          <a:lstStyle>
            <a:lvl1pPr marL="0" indent="0" algn="l">
              <a:buNone/>
              <a:defRPr sz="2000">
                <a:solidFill>
                  <a:schemeClr val="accent3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en-US" altLang="zh-TW" dirty="0"/>
              <a:t>PLEASE ADD YOUR TITLE</a:t>
            </a:r>
            <a:endParaRPr lang="zh-TW" altLang="en-US" dirty="0"/>
          </a:p>
        </p:txBody>
      </p:sp>
      <p:sp>
        <p:nvSpPr>
          <p:cNvPr id="51" name="文字版面配置區 50"/>
          <p:cNvSpPr>
            <a:spLocks noGrp="1"/>
          </p:cNvSpPr>
          <p:nvPr>
            <p:ph type="body" sz="quarter" idx="11" hasCustomPrompt="1"/>
          </p:nvPr>
        </p:nvSpPr>
        <p:spPr>
          <a:xfrm>
            <a:off x="1907703" y="1943992"/>
            <a:ext cx="3528000" cy="144016"/>
          </a:xfrm>
        </p:spPr>
        <p:txBody>
          <a:bodyPr wrap="square" lIns="0" tIns="0" rIns="0" bIns="0" anchor="ctr" anchorCtr="0">
            <a:noAutofit/>
          </a:bodyPr>
          <a:lstStyle>
            <a:lvl1pPr marL="0" indent="0" algn="l">
              <a:buNone/>
              <a:defRPr sz="1200" baseline="0">
                <a:solidFill>
                  <a:schemeClr val="accent6">
                    <a:lumMod val="50000"/>
                  </a:schemeClr>
                </a:solidFill>
                <a:latin typeface="+mn-ea"/>
                <a:ea typeface="+mn-ea"/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altLang="zh-TW" dirty="0"/>
              <a:t>ADD YOUR COMMENT HERE</a:t>
            </a:r>
            <a:endParaRPr lang="zh-TW" altLang="en-US" dirty="0"/>
          </a:p>
        </p:txBody>
      </p:sp>
      <p:sp>
        <p:nvSpPr>
          <p:cNvPr id="67" name="文字版面配置區 66"/>
          <p:cNvSpPr>
            <a:spLocks noGrp="1" noChangeAspect="1"/>
          </p:cNvSpPr>
          <p:nvPr>
            <p:ph type="body" sz="quarter" idx="20" hasCustomPrompt="1"/>
          </p:nvPr>
        </p:nvSpPr>
        <p:spPr>
          <a:xfrm>
            <a:off x="899592" y="1556792"/>
            <a:ext cx="900036" cy="576000"/>
          </a:xfr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4400" b="0" i="0">
                <a:solidFill>
                  <a:schemeClr val="tx1"/>
                </a:solidFill>
                <a:latin typeface="+mn-lt"/>
                <a:ea typeface="Arial Unicode MS" panose="020B0604020202020204" pitchFamily="34" charset="-120"/>
                <a:cs typeface="Arial Unicode MS" panose="020B0604020202020204" pitchFamily="34" charset="-120"/>
              </a:defRPr>
            </a:lvl1pPr>
          </a:lstStyle>
          <a:p>
            <a:pPr lvl="0"/>
            <a:r>
              <a:rPr lang="en-US" altLang="zh-TW" dirty="0"/>
              <a:t>00</a:t>
            </a:r>
            <a:endParaRPr lang="zh-TW" altLang="en-US" dirty="0"/>
          </a:p>
        </p:txBody>
      </p:sp>
      <p:sp>
        <p:nvSpPr>
          <p:cNvPr id="68" name="文字版面配置區 66"/>
          <p:cNvSpPr>
            <a:spLocks noGrp="1" noChangeAspect="1"/>
          </p:cNvSpPr>
          <p:nvPr>
            <p:ph type="body" sz="quarter" idx="21" hasCustomPrompt="1"/>
          </p:nvPr>
        </p:nvSpPr>
        <p:spPr>
          <a:xfrm>
            <a:off x="899592" y="2420888"/>
            <a:ext cx="900036" cy="576000"/>
          </a:xfr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4400" b="0" i="0">
                <a:solidFill>
                  <a:schemeClr val="tx1"/>
                </a:solidFill>
                <a:latin typeface="+mn-lt"/>
                <a:ea typeface="Arial Unicode MS" panose="020B0604020202020204" pitchFamily="34" charset="-120"/>
                <a:cs typeface="Arial Unicode MS" panose="020B0604020202020204" pitchFamily="34" charset="-120"/>
              </a:defRPr>
            </a:lvl1pPr>
          </a:lstStyle>
          <a:p>
            <a:pPr lvl="0"/>
            <a:r>
              <a:rPr lang="en-US" altLang="zh-TW" dirty="0"/>
              <a:t>00</a:t>
            </a:r>
            <a:endParaRPr lang="zh-TW" altLang="en-US" dirty="0"/>
          </a:p>
        </p:txBody>
      </p:sp>
      <p:sp>
        <p:nvSpPr>
          <p:cNvPr id="69" name="文字版面配置區 66"/>
          <p:cNvSpPr>
            <a:spLocks noGrp="1" noChangeAspect="1"/>
          </p:cNvSpPr>
          <p:nvPr>
            <p:ph type="body" sz="quarter" idx="22" hasCustomPrompt="1"/>
          </p:nvPr>
        </p:nvSpPr>
        <p:spPr>
          <a:xfrm>
            <a:off x="899592" y="3284984"/>
            <a:ext cx="900036" cy="576000"/>
          </a:xfr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4400" b="0" i="0">
                <a:solidFill>
                  <a:schemeClr val="tx1"/>
                </a:solidFill>
                <a:latin typeface="+mn-lt"/>
                <a:ea typeface="Arial Unicode MS" panose="020B0604020202020204" pitchFamily="34" charset="-120"/>
                <a:cs typeface="Arial Unicode MS" panose="020B0604020202020204" pitchFamily="34" charset="-120"/>
              </a:defRPr>
            </a:lvl1pPr>
          </a:lstStyle>
          <a:p>
            <a:pPr lvl="0"/>
            <a:r>
              <a:rPr lang="en-US" altLang="zh-TW" dirty="0"/>
              <a:t>00</a:t>
            </a:r>
            <a:endParaRPr lang="zh-TW" altLang="en-US" dirty="0"/>
          </a:p>
        </p:txBody>
      </p:sp>
      <p:sp>
        <p:nvSpPr>
          <p:cNvPr id="70" name="文字版面配置區 66"/>
          <p:cNvSpPr>
            <a:spLocks noGrp="1" noChangeAspect="1"/>
          </p:cNvSpPr>
          <p:nvPr>
            <p:ph type="body" sz="quarter" idx="23" hasCustomPrompt="1"/>
          </p:nvPr>
        </p:nvSpPr>
        <p:spPr>
          <a:xfrm>
            <a:off x="899592" y="4221088"/>
            <a:ext cx="900036" cy="576000"/>
          </a:xfr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4400" b="0" i="0">
                <a:solidFill>
                  <a:schemeClr val="tx1"/>
                </a:solidFill>
                <a:latin typeface="+mn-lt"/>
                <a:ea typeface="Arial Unicode MS" panose="020B0604020202020204" pitchFamily="34" charset="-120"/>
                <a:cs typeface="Arial Unicode MS" panose="020B0604020202020204" pitchFamily="34" charset="-120"/>
              </a:defRPr>
            </a:lvl1pPr>
          </a:lstStyle>
          <a:p>
            <a:pPr lvl="0"/>
            <a:r>
              <a:rPr lang="en-US" altLang="zh-TW" dirty="0"/>
              <a:t>00</a:t>
            </a:r>
            <a:endParaRPr lang="zh-TW" altLang="en-US" dirty="0"/>
          </a:p>
        </p:txBody>
      </p:sp>
      <p:sp>
        <p:nvSpPr>
          <p:cNvPr id="71" name="文字版面配置區 48"/>
          <p:cNvSpPr>
            <a:spLocks noGrp="1"/>
          </p:cNvSpPr>
          <p:nvPr>
            <p:ph type="body" sz="quarter" idx="24" hasCustomPrompt="1"/>
          </p:nvPr>
        </p:nvSpPr>
        <p:spPr>
          <a:xfrm>
            <a:off x="1907704" y="2492976"/>
            <a:ext cx="3528392" cy="288032"/>
          </a:xfrm>
        </p:spPr>
        <p:txBody>
          <a:bodyPr wrap="square" lIns="0" tIns="0" rIns="0" bIns="0" anchor="ctr" anchorCtr="0">
            <a:noAutofit/>
          </a:bodyPr>
          <a:lstStyle>
            <a:lvl1pPr marL="0" indent="0" algn="l">
              <a:buNone/>
              <a:defRPr sz="2000">
                <a:solidFill>
                  <a:schemeClr val="accent3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en-US" altLang="zh-TW" dirty="0"/>
              <a:t>PLEASE ADD YOUR TITLE</a:t>
            </a:r>
            <a:endParaRPr lang="zh-TW" altLang="en-US" dirty="0"/>
          </a:p>
        </p:txBody>
      </p:sp>
      <p:sp>
        <p:nvSpPr>
          <p:cNvPr id="72" name="文字版面配置區 50"/>
          <p:cNvSpPr>
            <a:spLocks noGrp="1"/>
          </p:cNvSpPr>
          <p:nvPr>
            <p:ph type="body" sz="quarter" idx="25" hasCustomPrompt="1"/>
          </p:nvPr>
        </p:nvSpPr>
        <p:spPr>
          <a:xfrm>
            <a:off x="1907703" y="2852976"/>
            <a:ext cx="3528000" cy="144016"/>
          </a:xfrm>
        </p:spPr>
        <p:txBody>
          <a:bodyPr wrap="square" lIns="0" tIns="0" rIns="0" bIns="0" anchor="ctr" anchorCtr="0">
            <a:noAutofit/>
          </a:bodyPr>
          <a:lstStyle>
            <a:lvl1pPr marL="0" indent="0" algn="l">
              <a:buNone/>
              <a:defRPr sz="1200" baseline="0">
                <a:solidFill>
                  <a:schemeClr val="accent6">
                    <a:lumMod val="50000"/>
                  </a:schemeClr>
                </a:solidFill>
                <a:latin typeface="+mn-ea"/>
                <a:ea typeface="+mn-ea"/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altLang="zh-TW" dirty="0"/>
              <a:t>ADD YOUR COMMENT HERE</a:t>
            </a:r>
            <a:endParaRPr lang="zh-TW" altLang="en-US" dirty="0"/>
          </a:p>
        </p:txBody>
      </p:sp>
      <p:sp>
        <p:nvSpPr>
          <p:cNvPr id="73" name="文字版面配置區 48"/>
          <p:cNvSpPr>
            <a:spLocks noGrp="1"/>
          </p:cNvSpPr>
          <p:nvPr>
            <p:ph type="body" sz="quarter" idx="26" hasCustomPrompt="1"/>
          </p:nvPr>
        </p:nvSpPr>
        <p:spPr>
          <a:xfrm>
            <a:off x="1907704" y="3357072"/>
            <a:ext cx="3528392" cy="288032"/>
          </a:xfrm>
        </p:spPr>
        <p:txBody>
          <a:bodyPr wrap="square" lIns="0" tIns="0" rIns="0" bIns="0" anchor="ctr" anchorCtr="0">
            <a:noAutofit/>
          </a:bodyPr>
          <a:lstStyle>
            <a:lvl1pPr marL="0" indent="0" algn="l">
              <a:buNone/>
              <a:defRPr sz="2000">
                <a:solidFill>
                  <a:schemeClr val="accent3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en-US" altLang="zh-TW" dirty="0"/>
              <a:t>PLEASE ADD YOUR TITLE</a:t>
            </a:r>
            <a:endParaRPr lang="zh-TW" altLang="en-US" dirty="0"/>
          </a:p>
        </p:txBody>
      </p:sp>
      <p:sp>
        <p:nvSpPr>
          <p:cNvPr id="74" name="文字版面配置區 50"/>
          <p:cNvSpPr>
            <a:spLocks noGrp="1"/>
          </p:cNvSpPr>
          <p:nvPr>
            <p:ph type="body" sz="quarter" idx="27" hasCustomPrompt="1"/>
          </p:nvPr>
        </p:nvSpPr>
        <p:spPr>
          <a:xfrm>
            <a:off x="1907703" y="3717072"/>
            <a:ext cx="3528000" cy="144016"/>
          </a:xfrm>
        </p:spPr>
        <p:txBody>
          <a:bodyPr wrap="square" lIns="0" tIns="0" rIns="0" bIns="0" anchor="ctr" anchorCtr="0">
            <a:noAutofit/>
          </a:bodyPr>
          <a:lstStyle>
            <a:lvl1pPr marL="0" indent="0" algn="l">
              <a:buNone/>
              <a:defRPr sz="1200" baseline="0">
                <a:solidFill>
                  <a:schemeClr val="accent6">
                    <a:lumMod val="50000"/>
                  </a:schemeClr>
                </a:solidFill>
                <a:latin typeface="+mn-ea"/>
                <a:ea typeface="+mn-ea"/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altLang="zh-TW" dirty="0"/>
              <a:t>ADD YOUR COMMENT HERE</a:t>
            </a:r>
            <a:endParaRPr lang="zh-TW" altLang="en-US" dirty="0"/>
          </a:p>
        </p:txBody>
      </p:sp>
      <p:sp>
        <p:nvSpPr>
          <p:cNvPr id="75" name="文字版面配置區 48"/>
          <p:cNvSpPr>
            <a:spLocks noGrp="1"/>
          </p:cNvSpPr>
          <p:nvPr>
            <p:ph type="body" sz="quarter" idx="28" hasCustomPrompt="1"/>
          </p:nvPr>
        </p:nvSpPr>
        <p:spPr>
          <a:xfrm>
            <a:off x="1907704" y="4257192"/>
            <a:ext cx="3528392" cy="288032"/>
          </a:xfrm>
        </p:spPr>
        <p:txBody>
          <a:bodyPr wrap="square" lIns="0" tIns="0" rIns="0" bIns="0" anchor="ctr" anchorCtr="0">
            <a:noAutofit/>
          </a:bodyPr>
          <a:lstStyle>
            <a:lvl1pPr marL="0" indent="0" algn="l">
              <a:buNone/>
              <a:defRPr sz="2000">
                <a:solidFill>
                  <a:schemeClr val="accent3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en-US" altLang="zh-TW" dirty="0"/>
              <a:t>PLEASE ADD YOUR TITLE</a:t>
            </a:r>
            <a:endParaRPr lang="zh-TW" altLang="en-US" dirty="0"/>
          </a:p>
        </p:txBody>
      </p:sp>
      <p:sp>
        <p:nvSpPr>
          <p:cNvPr id="76" name="文字版面配置區 50"/>
          <p:cNvSpPr>
            <a:spLocks noGrp="1"/>
          </p:cNvSpPr>
          <p:nvPr>
            <p:ph type="body" sz="quarter" idx="29" hasCustomPrompt="1"/>
          </p:nvPr>
        </p:nvSpPr>
        <p:spPr>
          <a:xfrm>
            <a:off x="1907703" y="4617192"/>
            <a:ext cx="3528000" cy="144016"/>
          </a:xfrm>
        </p:spPr>
        <p:txBody>
          <a:bodyPr wrap="square" lIns="0" tIns="0" rIns="0" bIns="0" anchor="ctr" anchorCtr="0">
            <a:noAutofit/>
          </a:bodyPr>
          <a:lstStyle>
            <a:lvl1pPr marL="0" indent="0" algn="l">
              <a:buNone/>
              <a:defRPr sz="1200" baseline="0">
                <a:solidFill>
                  <a:schemeClr val="accent6">
                    <a:lumMod val="50000"/>
                  </a:schemeClr>
                </a:solidFill>
                <a:latin typeface="+mn-ea"/>
                <a:ea typeface="+mn-ea"/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altLang="zh-TW" dirty="0"/>
              <a:t>ADD YOUR COMMENT HERE</a:t>
            </a:r>
            <a:endParaRPr lang="zh-TW" altLang="en-US" dirty="0"/>
          </a:p>
        </p:txBody>
      </p:sp>
      <p:sp>
        <p:nvSpPr>
          <p:cNvPr id="77" name="文字版面配置區 48"/>
          <p:cNvSpPr>
            <a:spLocks noGrp="1"/>
          </p:cNvSpPr>
          <p:nvPr>
            <p:ph type="body" sz="quarter" idx="30" hasCustomPrompt="1"/>
          </p:nvPr>
        </p:nvSpPr>
        <p:spPr>
          <a:xfrm>
            <a:off x="1907704" y="5121288"/>
            <a:ext cx="3528392" cy="288032"/>
          </a:xfrm>
        </p:spPr>
        <p:txBody>
          <a:bodyPr wrap="square" lIns="0" tIns="0" rIns="0" bIns="0" anchor="ctr" anchorCtr="0">
            <a:noAutofit/>
          </a:bodyPr>
          <a:lstStyle>
            <a:lvl1pPr marL="0" indent="0" algn="l">
              <a:buNone/>
              <a:defRPr sz="2000">
                <a:solidFill>
                  <a:schemeClr val="accent3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en-US" altLang="zh-TW" dirty="0"/>
              <a:t>PLEASE ADD YOUR TITLE</a:t>
            </a:r>
            <a:endParaRPr lang="zh-TW" altLang="en-US" dirty="0"/>
          </a:p>
        </p:txBody>
      </p:sp>
      <p:sp>
        <p:nvSpPr>
          <p:cNvPr id="78" name="文字版面配置區 50"/>
          <p:cNvSpPr>
            <a:spLocks noGrp="1"/>
          </p:cNvSpPr>
          <p:nvPr>
            <p:ph type="body" sz="quarter" idx="31" hasCustomPrompt="1"/>
          </p:nvPr>
        </p:nvSpPr>
        <p:spPr>
          <a:xfrm>
            <a:off x="1907703" y="5481288"/>
            <a:ext cx="3528000" cy="144016"/>
          </a:xfrm>
        </p:spPr>
        <p:txBody>
          <a:bodyPr wrap="square" lIns="0" tIns="0" rIns="0" bIns="0" anchor="ctr" anchorCtr="0">
            <a:noAutofit/>
          </a:bodyPr>
          <a:lstStyle>
            <a:lvl1pPr marL="0" indent="0" algn="l">
              <a:buNone/>
              <a:defRPr sz="1200" baseline="0">
                <a:solidFill>
                  <a:schemeClr val="accent6">
                    <a:lumMod val="50000"/>
                  </a:schemeClr>
                </a:solidFill>
                <a:latin typeface="+mn-ea"/>
                <a:ea typeface="+mn-ea"/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altLang="zh-TW" dirty="0"/>
              <a:t>ADD YOUR COMMENT HERE</a:t>
            </a:r>
            <a:endParaRPr lang="zh-TW" altLang="en-US" dirty="0"/>
          </a:p>
        </p:txBody>
      </p:sp>
      <p:sp>
        <p:nvSpPr>
          <p:cNvPr id="79" name="文字版面配置區 66"/>
          <p:cNvSpPr>
            <a:spLocks noGrp="1" noChangeAspect="1"/>
          </p:cNvSpPr>
          <p:nvPr>
            <p:ph type="body" sz="quarter" idx="32" hasCustomPrompt="1"/>
          </p:nvPr>
        </p:nvSpPr>
        <p:spPr>
          <a:xfrm>
            <a:off x="899592" y="5085184"/>
            <a:ext cx="900036" cy="576000"/>
          </a:xfr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4400" b="0" i="0">
                <a:solidFill>
                  <a:schemeClr val="tx1"/>
                </a:solidFill>
                <a:latin typeface="+mn-lt"/>
                <a:ea typeface="Arial Unicode MS" panose="020B0604020202020204" pitchFamily="34" charset="-120"/>
                <a:cs typeface="Arial Unicode MS" panose="020B0604020202020204" pitchFamily="34" charset="-120"/>
              </a:defRPr>
            </a:lvl1pPr>
          </a:lstStyle>
          <a:p>
            <a:pPr lvl="0"/>
            <a:r>
              <a:rPr lang="en-US" altLang="zh-TW" dirty="0"/>
              <a:t>00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205307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節標題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 hasCustomPrompt="1"/>
          </p:nvPr>
        </p:nvSpPr>
        <p:spPr>
          <a:xfrm>
            <a:off x="2339752" y="2780928"/>
            <a:ext cx="4536504" cy="325363"/>
          </a:xfrm>
        </p:spPr>
        <p:txBody>
          <a:bodyPr lIns="0" tIns="0" rIns="0" bIns="0" anchor="ctr" anchorCtr="0">
            <a:noAutofit/>
          </a:bodyPr>
          <a:lstStyle>
            <a:lvl1pPr algn="l">
              <a:defRPr lang="zh-TW" altLang="en-US" sz="2600" b="1" dirty="0">
                <a:solidFill>
                  <a:schemeClr val="accent3"/>
                </a:solidFill>
                <a:latin typeface="+mj-ea"/>
                <a:ea typeface="+mj-ea"/>
              </a:defRPr>
            </a:lvl1pPr>
          </a:lstStyle>
          <a:p>
            <a:r>
              <a:rPr lang="en-US" altLang="zh-TW" dirty="0"/>
              <a:t>PLEASE ADD YOUR TITLE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 hasCustomPrompt="1"/>
          </p:nvPr>
        </p:nvSpPr>
        <p:spPr>
          <a:xfrm>
            <a:off x="2339752" y="3152949"/>
            <a:ext cx="4536504" cy="204043"/>
          </a:xfrm>
        </p:spPr>
        <p:txBody>
          <a:bodyPr lIns="36000" tIns="0" rIns="0" bIns="0" anchor="ctr" anchorCtr="0">
            <a:noAutofit/>
          </a:bodyPr>
          <a:lstStyle>
            <a:lvl1pPr marL="0" indent="0">
              <a:buNone/>
              <a:defRPr lang="zh-TW" altLang="en-US" sz="1200" dirty="0" smtClean="0">
                <a:solidFill>
                  <a:schemeClr val="accent6">
                    <a:lumMod val="50000"/>
                  </a:schemeClr>
                </a:solidFill>
                <a:latin typeface="+mn-ea"/>
                <a:ea typeface="+mn-ea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TW" dirty="0"/>
              <a:t>ADD TOUR COMMENT HERE</a:t>
            </a:r>
            <a:endParaRPr lang="zh-TW" altLang="en-US" dirty="0"/>
          </a:p>
        </p:txBody>
      </p:sp>
      <p:sp>
        <p:nvSpPr>
          <p:cNvPr id="4" name="橢圓 3"/>
          <p:cNvSpPr/>
          <p:nvPr userDrawn="1"/>
        </p:nvSpPr>
        <p:spPr>
          <a:xfrm>
            <a:off x="1331640" y="2636912"/>
            <a:ext cx="864096" cy="864096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版面配置區 66"/>
          <p:cNvSpPr>
            <a:spLocks noGrp="1" noChangeAspect="1"/>
          </p:cNvSpPr>
          <p:nvPr>
            <p:ph type="body" sz="quarter" idx="20" hasCustomPrompt="1"/>
          </p:nvPr>
        </p:nvSpPr>
        <p:spPr>
          <a:xfrm>
            <a:off x="1384983" y="2671589"/>
            <a:ext cx="757411" cy="757411"/>
          </a:xfr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4000" b="0" i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zh-TW" dirty="0"/>
              <a:t>00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564129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含標題的內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 hasCustomPrompt="1"/>
          </p:nvPr>
        </p:nvSpPr>
        <p:spPr>
          <a:xfrm>
            <a:off x="1174530" y="431060"/>
            <a:ext cx="3613494" cy="216024"/>
          </a:xfrm>
        </p:spPr>
        <p:txBody>
          <a:bodyPr lIns="0" tIns="0" rIns="0" bIns="0">
            <a:noAutofit/>
          </a:bodyPr>
          <a:lstStyle>
            <a:lvl1pPr algn="l">
              <a:defRPr sz="2400" b="1" baseline="0">
                <a:solidFill>
                  <a:schemeClr val="accent3"/>
                </a:solidFill>
                <a:latin typeface="+mj-ea"/>
                <a:ea typeface="+mj-ea"/>
              </a:defRPr>
            </a:lvl1pPr>
          </a:lstStyle>
          <a:p>
            <a:r>
              <a:rPr lang="en-US" altLang="zh-TW" dirty="0"/>
              <a:t>ADD THE TITLE HERE</a:t>
            </a:r>
            <a:endParaRPr lang="zh-TW" altLang="en-US" dirty="0"/>
          </a:p>
        </p:txBody>
      </p:sp>
      <p:sp>
        <p:nvSpPr>
          <p:cNvPr id="6" name="文字版面配置區 2"/>
          <p:cNvSpPr>
            <a:spLocks noGrp="1"/>
          </p:cNvSpPr>
          <p:nvPr>
            <p:ph type="body" idx="1" hasCustomPrompt="1"/>
          </p:nvPr>
        </p:nvSpPr>
        <p:spPr>
          <a:xfrm>
            <a:off x="1174530" y="709668"/>
            <a:ext cx="3613494" cy="204043"/>
          </a:xfrm>
        </p:spPr>
        <p:txBody>
          <a:bodyPr lIns="0" tIns="0" rIns="0" bIns="0" anchor="ctr" anchorCtr="0">
            <a:noAutofit/>
          </a:bodyPr>
          <a:lstStyle>
            <a:lvl1pPr marL="0" indent="0">
              <a:buNone/>
              <a:defRPr sz="1200">
                <a:solidFill>
                  <a:srgbClr val="888889"/>
                </a:solidFill>
                <a:latin typeface="+mn-ea"/>
                <a:ea typeface="+mn-ea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TW" dirty="0"/>
              <a:t>ADD TOUR COMMENT HERE</a:t>
            </a:r>
            <a:endParaRPr lang="zh-TW" altLang="en-US" dirty="0"/>
          </a:p>
        </p:txBody>
      </p:sp>
      <p:sp>
        <p:nvSpPr>
          <p:cNvPr id="8" name="橢圓 7"/>
          <p:cNvSpPr/>
          <p:nvPr userDrawn="1"/>
        </p:nvSpPr>
        <p:spPr>
          <a:xfrm>
            <a:off x="323528" y="260648"/>
            <a:ext cx="720080" cy="72008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版面配置區 66"/>
          <p:cNvSpPr>
            <a:spLocks noGrp="1" noChangeAspect="1"/>
          </p:cNvSpPr>
          <p:nvPr>
            <p:ph type="body" sz="quarter" idx="20" hasCustomPrompt="1"/>
          </p:nvPr>
        </p:nvSpPr>
        <p:spPr>
          <a:xfrm>
            <a:off x="395568" y="332688"/>
            <a:ext cx="576000" cy="576000"/>
          </a:xfr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3000" b="0" i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zh-TW" dirty="0"/>
              <a:t>00</a:t>
            </a:r>
            <a:endParaRPr lang="zh-TW" altLang="en-US" dirty="0"/>
          </a:p>
        </p:txBody>
      </p:sp>
      <p:sp>
        <p:nvSpPr>
          <p:cNvPr id="9" name="橢圓 8"/>
          <p:cNvSpPr/>
          <p:nvPr userDrawn="1"/>
        </p:nvSpPr>
        <p:spPr>
          <a:xfrm>
            <a:off x="8125620" y="6143489"/>
            <a:ext cx="453863" cy="4538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投影片編號版面配置區 25"/>
          <p:cNvSpPr>
            <a:spLocks noGrp="1"/>
          </p:cNvSpPr>
          <p:nvPr>
            <p:ph type="sldNum" sz="quarter" idx="24"/>
          </p:nvPr>
        </p:nvSpPr>
        <p:spPr>
          <a:xfrm>
            <a:off x="8100392" y="6187858"/>
            <a:ext cx="504319" cy="365125"/>
          </a:xfrm>
        </p:spPr>
        <p:txBody>
          <a:bodyPr/>
          <a:lstStyle>
            <a:lvl1pPr algn="ctr">
              <a:defRPr lang="zh-TW" altLang="en-US" sz="1800" b="0" smtClean="0">
                <a:solidFill>
                  <a:schemeClr val="tx1"/>
                </a:solidFill>
                <a:latin typeface="+mn-lt"/>
              </a:defRPr>
            </a:lvl1pPr>
          </a:lstStyle>
          <a:p>
            <a:fld id="{72F1D19E-ECCD-42C2-A508-F8AE06DCF5E2}" type="slidenum">
              <a:rPr lang="en-US" altLang="zh-TW" smtClean="0"/>
              <a:pPr/>
              <a:t>‹#›</a:t>
            </a:fld>
            <a:endParaRPr lang="en-US" altLang="zh-TW" dirty="0"/>
          </a:p>
        </p:txBody>
      </p:sp>
      <p:sp>
        <p:nvSpPr>
          <p:cNvPr id="4" name="內容版面配置區 3"/>
          <p:cNvSpPr>
            <a:spLocks noGrp="1"/>
          </p:cNvSpPr>
          <p:nvPr>
            <p:ph sz="quarter" idx="25"/>
          </p:nvPr>
        </p:nvSpPr>
        <p:spPr>
          <a:xfrm>
            <a:off x="971568" y="1412776"/>
            <a:ext cx="7344848" cy="4248472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11877770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內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橢圓 4"/>
          <p:cNvSpPr/>
          <p:nvPr userDrawn="1"/>
        </p:nvSpPr>
        <p:spPr>
          <a:xfrm>
            <a:off x="8125620" y="6143489"/>
            <a:ext cx="453863" cy="4538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投影片編號版面配置區 25"/>
          <p:cNvSpPr>
            <a:spLocks noGrp="1"/>
          </p:cNvSpPr>
          <p:nvPr>
            <p:ph type="sldNum" sz="quarter" idx="24"/>
          </p:nvPr>
        </p:nvSpPr>
        <p:spPr>
          <a:xfrm>
            <a:off x="8100391" y="6187857"/>
            <a:ext cx="504319" cy="365125"/>
          </a:xfrm>
        </p:spPr>
        <p:txBody>
          <a:bodyPr/>
          <a:lstStyle>
            <a:lvl1pPr algn="ctr">
              <a:defRPr lang="zh-TW" altLang="en-US" sz="1800" b="0" smtClean="0">
                <a:solidFill>
                  <a:schemeClr val="tx1"/>
                </a:solidFill>
                <a:latin typeface="+mn-lt"/>
              </a:defRPr>
            </a:lvl1pPr>
          </a:lstStyle>
          <a:p>
            <a:fld id="{72F1D19E-ECCD-42C2-A508-F8AE06DCF5E2}" type="slidenum">
              <a:rPr lang="en-US" altLang="zh-TW" smtClean="0"/>
              <a:pPr/>
              <a:t>‹#›</a:t>
            </a:fld>
            <a:endParaRPr lang="en-US" altLang="zh-TW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25"/>
          </p:nvPr>
        </p:nvSpPr>
        <p:spPr>
          <a:xfrm>
            <a:off x="899592" y="980728"/>
            <a:ext cx="7416824" cy="468052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9569621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結束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8"/>
          <p:cNvSpPr>
            <a:spLocks noGrp="1"/>
          </p:cNvSpPr>
          <p:nvPr>
            <p:ph type="body" sz="quarter" idx="21" hasCustomPrompt="1"/>
          </p:nvPr>
        </p:nvSpPr>
        <p:spPr>
          <a:xfrm>
            <a:off x="900113" y="3068960"/>
            <a:ext cx="4247951" cy="1512167"/>
          </a:xfrm>
        </p:spPr>
        <p:txBody>
          <a:bodyPr wrap="square"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altLang="zh-TW" sz="3800" b="1" baseline="0" dirty="0" smtClean="0">
                <a:solidFill>
                  <a:schemeClr val="accent6">
                    <a:lumMod val="50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en-US" altLang="zh-TW" dirty="0"/>
              <a:t>Thank You !</a:t>
            </a:r>
          </a:p>
        </p:txBody>
      </p:sp>
    </p:spTree>
    <p:extLst>
      <p:ext uri="{BB962C8B-B14F-4D97-AF65-F5344CB8AC3E}">
        <p14:creationId xmlns:p14="http://schemas.microsoft.com/office/powerpoint/2010/main" val="16134804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TW" dirty="0"/>
              <a:t>Please add your title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fld id="{529E34AF-BC9E-4489-945F-0B368F4736CC}" type="datetime1">
              <a:rPr lang="zh-TW" altLang="en-US" smtClean="0"/>
              <a:pPr/>
              <a:t>2019/12/20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fld id="{72F1D19E-ECCD-42C2-A508-F8AE06DCF5E2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248649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55" r:id="rId4"/>
    <p:sldLayoutId id="2147483656" r:id="rId5"/>
    <p:sldLayoutId id="2147483657" r:id="rId6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3600" kern="1200">
          <a:solidFill>
            <a:schemeClr val="accent6">
              <a:lumMod val="50000"/>
            </a:schemeClr>
          </a:solidFill>
          <a:latin typeface="+mj-ea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400" kern="1200">
          <a:solidFill>
            <a:schemeClr val="accent6">
              <a:lumMod val="50000"/>
            </a:schemeClr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400" kern="1200">
          <a:solidFill>
            <a:schemeClr val="accent6">
              <a:lumMod val="5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400" kern="1200">
          <a:solidFill>
            <a:schemeClr val="accent6">
              <a:lumMod val="5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400" kern="1200">
          <a:solidFill>
            <a:schemeClr val="accent6">
              <a:lumMod val="5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1400" kern="1200">
          <a:solidFill>
            <a:schemeClr val="accent6">
              <a:lumMod val="5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Infrastructure_as_code" TargetMode="Externa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yeasy.gitbooks.io/docker_practice/image/build.html#from-%E6%8C%87%E5%AE%9A%E5%9F%BA%E7%A1%80%E9%95%9C%E5%83%8F" TargetMode="Externa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yeasy.gitbooks.io/docker_practice/image/build.html#run-%E6%89%A7%E8%A1%8C%E5%91%BD%E4%BB%A4" TargetMode="Externa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nblogs.com/sparkdev/p/9573248.html" TargetMode="Externa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hyperlink" Target="https://philipzheng.gitbooks.io/docker_practice/content/network/linking.html" TargetMode="Externa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s://docs.docker.com/compose/install/" TargetMode="External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aws.amazon.com/tw/what-are-containers/" TargetMode="External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docker.com/compose/wordpress/" TargetMode="External"/><Relationship Id="rId2" Type="http://schemas.openxmlformats.org/officeDocument/2006/relationships/hyperlink" Target="https://segmentfault.com/a/1190000013506249" TargetMode="Externa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download.docker.com/mac/stable/Docker.dmg" TargetMode="External"/><Relationship Id="rId2" Type="http://schemas.openxmlformats.org/officeDocument/2006/relationships/hyperlink" Target="https://docs.docker.com/v17.12/docker-for-mac/install/#download-docker-for-mac" TargetMode="Externa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docker.com/v17.12/install/linux/docker-ce/centos/#install-docker-ce" TargetMode="Externa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標題 16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Docker </a:t>
            </a:r>
            <a:r>
              <a:rPr lang="zh-CN" altLang="en-US" dirty="0"/>
              <a:t>基礎</a:t>
            </a:r>
            <a:endParaRPr lang="zh-TW" altLang="en-US" dirty="0"/>
          </a:p>
        </p:txBody>
      </p:sp>
      <p:sp>
        <p:nvSpPr>
          <p:cNvPr id="18" name="副標題 17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zh-TW" dirty="0"/>
              <a:t>Docker</a:t>
            </a:r>
            <a:r>
              <a:rPr lang="zh-TW" altLang="en-US" dirty="0"/>
              <a:t> 基礎知識與</a:t>
            </a:r>
            <a:r>
              <a:rPr lang="zh-CN" altLang="en-US" dirty="0"/>
              <a:t>服務</a:t>
            </a:r>
            <a:r>
              <a:rPr lang="en-US" altLang="zh-CN" dirty="0"/>
              <a:t>container</a:t>
            </a:r>
            <a:r>
              <a:rPr lang="zh-CN" altLang="en-US" dirty="0"/>
              <a:t>化</a:t>
            </a:r>
            <a:r>
              <a:rPr lang="zh-TW" altLang="en-US" dirty="0"/>
              <a:t>教學</a:t>
            </a:r>
          </a:p>
        </p:txBody>
      </p:sp>
      <p:sp>
        <p:nvSpPr>
          <p:cNvPr id="19" name="文字版面配置區 18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DC-CS</a:t>
            </a:r>
            <a:r>
              <a:rPr lang="zh-CN" altLang="en-US" dirty="0"/>
              <a:t>小蔡</a:t>
            </a:r>
            <a:r>
              <a:rPr lang="en-US" altLang="zh-CN" dirty="0"/>
              <a:t>	</a:t>
            </a:r>
            <a:endParaRPr lang="zh-TW" altLang="en-US" dirty="0"/>
          </a:p>
        </p:txBody>
      </p:sp>
      <p:sp>
        <p:nvSpPr>
          <p:cNvPr id="20" name="文字版面配置區 19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TW" dirty="0"/>
              <a:t>2019/12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215870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Docker </a:t>
            </a:r>
            <a:r>
              <a:rPr lang="en-US" altLang="zh-TW" dirty="0" err="1"/>
              <a:t>Cli</a:t>
            </a:r>
            <a:r>
              <a:rPr lang="zh-CN" altLang="en-US" dirty="0"/>
              <a:t>操作示範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神功第一</a:t>
            </a:r>
            <a:r>
              <a:rPr lang="zh-CN" altLang="en-US" dirty="0"/>
              <a:t>式</a:t>
            </a:r>
            <a:r>
              <a:rPr lang="zh-TW" altLang="en-US" dirty="0"/>
              <a:t>，</a:t>
            </a:r>
            <a:r>
              <a:rPr lang="en-US" altLang="zh-TW" dirty="0"/>
              <a:t>docker cli</a:t>
            </a:r>
            <a:r>
              <a:rPr lang="zh-CN" altLang="en-US" dirty="0"/>
              <a:t>帶你玩轉</a:t>
            </a:r>
            <a:r>
              <a:rPr lang="en-US" altLang="zh-CN" dirty="0"/>
              <a:t>container</a:t>
            </a:r>
            <a:r>
              <a:rPr lang="zh-TW" altLang="en-US" dirty="0"/>
              <a:t>。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altLang="zh-TW" sz="1800" dirty="0"/>
              <a:t>Step</a:t>
            </a:r>
          </a:p>
          <a:p>
            <a:r>
              <a:rPr lang="en-US" altLang="zh-TW" sz="1800" dirty="0"/>
              <a:t>1</a:t>
            </a:r>
            <a:endParaRPr lang="zh-TW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9692993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1800" dirty="0"/>
              <a:t>Docker </a:t>
            </a:r>
            <a:r>
              <a:rPr lang="en-US" altLang="zh-TW" sz="1800" dirty="0" err="1"/>
              <a:t>Cli</a:t>
            </a:r>
            <a:r>
              <a:rPr lang="zh-CN" altLang="en-US" sz="1800" dirty="0"/>
              <a:t>操作示範</a:t>
            </a:r>
            <a:endParaRPr lang="zh-TW" altLang="en-US" sz="1800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step1-2. docker run </a:t>
            </a:r>
            <a:r>
              <a:rPr lang="zh-CN" altLang="en-US" dirty="0"/>
              <a:t>跑起來吧</a:t>
            </a:r>
            <a:r>
              <a:rPr lang="zh-TW" altLang="en-US" dirty="0"/>
              <a:t> </a:t>
            </a:r>
            <a:r>
              <a:rPr lang="en-US" altLang="zh-TW" dirty="0"/>
              <a:t>docker!!</a:t>
            </a:r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altLang="zh-TW" sz="1600" dirty="0"/>
              <a:t>Step</a:t>
            </a:r>
          </a:p>
          <a:p>
            <a:r>
              <a:rPr lang="en-US" altLang="zh-TW" sz="1600" dirty="0"/>
              <a:t>1</a:t>
            </a:r>
            <a:endParaRPr lang="zh-TW" altLang="en-US" sz="1600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72F1D19E-ECCD-42C2-A508-F8AE06DCF5E2}" type="slidenum">
              <a:rPr lang="en-US" altLang="zh-TW" smtClean="0"/>
              <a:pPr/>
              <a:t>11</a:t>
            </a:fld>
            <a:endParaRPr lang="en-US" altLang="zh-TW"/>
          </a:p>
        </p:txBody>
      </p:sp>
      <p:sp>
        <p:nvSpPr>
          <p:cNvPr id="6" name="文字版面配置區 5"/>
          <p:cNvSpPr>
            <a:spLocks noGrp="1"/>
          </p:cNvSpPr>
          <p:nvPr>
            <p:ph type="body" sz="quarter" idx="4294967295"/>
          </p:nvPr>
        </p:nvSpPr>
        <p:spPr>
          <a:xfrm>
            <a:off x="900113" y="1340768"/>
            <a:ext cx="7559675" cy="5472608"/>
          </a:xfrm>
        </p:spPr>
        <p:txBody>
          <a:bodyPr/>
          <a:lstStyle/>
          <a:p>
            <a:r>
              <a:rPr lang="zh-TW" altLang="en-US" sz="1800" dirty="0"/>
              <a:t>所有的學習都是從</a:t>
            </a:r>
            <a:r>
              <a:rPr lang="en" altLang="zh-TW" sz="1800" dirty="0"/>
              <a:t>hello-world</a:t>
            </a:r>
            <a:r>
              <a:rPr lang="zh-TW" altLang="en-US" sz="1800" dirty="0"/>
              <a:t>開始的</a:t>
            </a:r>
            <a:r>
              <a:rPr lang="en-US" altLang="zh-TW" sz="1800" dirty="0"/>
              <a:t>😃</a:t>
            </a:r>
          </a:p>
          <a:p>
            <a:r>
              <a:rPr lang="zh-TW" altLang="en-US" sz="1800" dirty="0"/>
              <a:t>開始</a:t>
            </a:r>
            <a:r>
              <a:rPr lang="en" altLang="zh-TW" sz="1800" dirty="0"/>
              <a:t>Docker</a:t>
            </a:r>
            <a:r>
              <a:rPr lang="zh-TW" altLang="en-US" sz="1800" dirty="0"/>
              <a:t>的</a:t>
            </a:r>
            <a:r>
              <a:rPr lang="en" altLang="zh-TW" sz="1800" dirty="0"/>
              <a:t>hello-world</a:t>
            </a:r>
            <a:r>
              <a:rPr lang="zh-TW" altLang="en-US" sz="1800" dirty="0"/>
              <a:t>！</a:t>
            </a:r>
            <a:endParaRPr lang="en-US" altLang="zh-TW" sz="1800" dirty="0"/>
          </a:p>
          <a:p>
            <a:r>
              <a:rPr lang="zh-CN" altLang="en-US" sz="1800" dirty="0">
                <a:solidFill>
                  <a:schemeClr val="bg1">
                    <a:lumMod val="10000"/>
                  </a:schemeClr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試試下面的指令：</a:t>
            </a:r>
            <a:endParaRPr lang="en-US" altLang="zh-CN" sz="1800" dirty="0">
              <a:solidFill>
                <a:schemeClr val="bg1">
                  <a:lumMod val="10000"/>
                </a:schemeClr>
              </a:solidFill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  <a:p>
            <a:endParaRPr lang="en-US" altLang="zh-CN" dirty="0">
              <a:solidFill>
                <a:schemeClr val="bg1">
                  <a:lumMod val="10000"/>
                </a:schemeClr>
              </a:solidFill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D2CFD404-257E-414C-AE2A-F4818A5ABC3E}"/>
              </a:ext>
            </a:extLst>
          </p:cNvPr>
          <p:cNvSpPr txBox="1"/>
          <p:nvPr/>
        </p:nvSpPr>
        <p:spPr>
          <a:xfrm>
            <a:off x="1299593" y="2348880"/>
            <a:ext cx="6760713" cy="253916"/>
          </a:xfrm>
          <a:prstGeom prst="rect">
            <a:avLst/>
          </a:prstGeom>
          <a:solidFill>
            <a:schemeClr val="accent6">
              <a:lumMod val="85000"/>
            </a:schemeClr>
          </a:solidFill>
          <a:ln w="3175">
            <a:solidFill>
              <a:schemeClr val="bg1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" altLang="zh-TW" sz="1050" dirty="0">
                <a:solidFill>
                  <a:schemeClr val="bg1">
                    <a:lumMod val="10000"/>
                  </a:schemeClr>
                </a:solidFill>
              </a:rPr>
              <a:t>docker run hello-world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8A010440-6617-6A4E-98EA-246A2ED9F1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633"/>
          <a:stretch/>
        </p:blipFill>
        <p:spPr>
          <a:xfrm>
            <a:off x="1367904" y="2707332"/>
            <a:ext cx="6408191" cy="3450293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4E39DE78-5016-9248-8D23-917C5F7C0C4E}"/>
              </a:ext>
            </a:extLst>
          </p:cNvPr>
          <p:cNvSpPr txBox="1"/>
          <p:nvPr/>
        </p:nvSpPr>
        <p:spPr>
          <a:xfrm>
            <a:off x="1299592" y="6187858"/>
            <a:ext cx="6760713" cy="253916"/>
          </a:xfrm>
          <a:prstGeom prst="rect">
            <a:avLst/>
          </a:prstGeom>
          <a:solidFill>
            <a:schemeClr val="accent6">
              <a:lumMod val="85000"/>
            </a:schemeClr>
          </a:solidFill>
          <a:ln w="3175">
            <a:solidFill>
              <a:schemeClr val="bg1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" altLang="zh-TW" sz="1050" dirty="0">
                <a:solidFill>
                  <a:schemeClr val="bg1">
                    <a:lumMod val="10000"/>
                  </a:schemeClr>
                </a:solidFill>
              </a:rPr>
              <a:t>./step1-1.sh</a:t>
            </a:r>
          </a:p>
        </p:txBody>
      </p:sp>
    </p:spTree>
    <p:extLst>
      <p:ext uri="{BB962C8B-B14F-4D97-AF65-F5344CB8AC3E}">
        <p14:creationId xmlns:p14="http://schemas.microsoft.com/office/powerpoint/2010/main" val="27142242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1800" dirty="0"/>
              <a:t>Docker </a:t>
            </a:r>
            <a:r>
              <a:rPr lang="en-US" altLang="zh-TW" sz="1800" dirty="0" err="1"/>
              <a:t>Cli</a:t>
            </a:r>
            <a:r>
              <a:rPr lang="zh-CN" altLang="en-US" sz="1800" dirty="0"/>
              <a:t>操作示範</a:t>
            </a:r>
            <a:endParaRPr lang="zh-TW" altLang="en-US" sz="1800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step1-2. </a:t>
            </a:r>
            <a:r>
              <a:rPr lang="zh-CN" altLang="en-US" dirty="0"/>
              <a:t>第一次</a:t>
            </a:r>
            <a:r>
              <a:rPr lang="en-US" altLang="zh-CN" dirty="0"/>
              <a:t>docker run</a:t>
            </a:r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altLang="zh-TW" sz="1600" dirty="0"/>
              <a:t>Step</a:t>
            </a:r>
          </a:p>
          <a:p>
            <a:r>
              <a:rPr lang="en-US" altLang="zh-TW" sz="1600" dirty="0"/>
              <a:t>1</a:t>
            </a:r>
            <a:endParaRPr lang="zh-TW" altLang="en-US" sz="1600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72F1D19E-ECCD-42C2-A508-F8AE06DCF5E2}" type="slidenum">
              <a:rPr lang="en-US" altLang="zh-TW" smtClean="0"/>
              <a:pPr/>
              <a:t>12</a:t>
            </a:fld>
            <a:endParaRPr lang="en-US" altLang="zh-TW"/>
          </a:p>
        </p:txBody>
      </p:sp>
      <p:sp>
        <p:nvSpPr>
          <p:cNvPr id="6" name="文字版面配置區 5"/>
          <p:cNvSpPr>
            <a:spLocks noGrp="1"/>
          </p:cNvSpPr>
          <p:nvPr>
            <p:ph type="body" sz="quarter" idx="4294967295"/>
          </p:nvPr>
        </p:nvSpPr>
        <p:spPr>
          <a:xfrm>
            <a:off x="774091" y="1268760"/>
            <a:ext cx="8027864" cy="5472608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1800" dirty="0">
                <a:solidFill>
                  <a:schemeClr val="bg1">
                    <a:lumMod val="10000"/>
                  </a:schemeClr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情境：</a:t>
            </a:r>
            <a:r>
              <a:rPr lang="zh-TW" altLang="en-US" sz="1800" dirty="0">
                <a:solidFill>
                  <a:schemeClr val="bg1">
                    <a:lumMod val="10000"/>
                  </a:schemeClr>
                </a:solidFill>
              </a:rPr>
              <a:t>試想，我們今天需要一個</a:t>
            </a:r>
            <a:r>
              <a:rPr lang="en" altLang="zh-TW" sz="1800" dirty="0">
                <a:solidFill>
                  <a:schemeClr val="bg1">
                    <a:lumMod val="10000"/>
                  </a:schemeClr>
                </a:solidFill>
              </a:rPr>
              <a:t>python3.7</a:t>
            </a:r>
            <a:r>
              <a:rPr lang="zh-TW" altLang="en-US" sz="1800" dirty="0">
                <a:solidFill>
                  <a:schemeClr val="bg1">
                    <a:lumMod val="10000"/>
                  </a:schemeClr>
                </a:solidFill>
              </a:rPr>
              <a:t>的測試環境，但是本機只有</a:t>
            </a:r>
            <a:r>
              <a:rPr lang="en" altLang="zh-TW" sz="1800" dirty="0">
                <a:solidFill>
                  <a:schemeClr val="bg1">
                    <a:lumMod val="10000"/>
                  </a:schemeClr>
                </a:solidFill>
              </a:rPr>
              <a:t>python2.7</a:t>
            </a:r>
            <a:r>
              <a:rPr lang="zh-TW" altLang="en" sz="1800" dirty="0">
                <a:solidFill>
                  <a:schemeClr val="bg1">
                    <a:lumMod val="10000"/>
                  </a:schemeClr>
                </a:solidFill>
              </a:rPr>
              <a:t>，</a:t>
            </a:r>
            <a:r>
              <a:rPr lang="zh-TW" altLang="en-US" sz="1800" dirty="0">
                <a:solidFill>
                  <a:schemeClr val="bg1">
                    <a:lumMod val="10000"/>
                  </a:schemeClr>
                </a:solidFill>
              </a:rPr>
              <a:t>這時候我們該怎麼做呢？</a:t>
            </a:r>
          </a:p>
          <a:p>
            <a:r>
              <a:rPr lang="en-US" altLang="zh-TW" sz="1600" dirty="0">
                <a:solidFill>
                  <a:schemeClr val="bg1">
                    <a:lumMod val="10000"/>
                  </a:schemeClr>
                </a:solidFill>
              </a:rPr>
              <a:t>(</a:t>
            </a:r>
            <a:r>
              <a:rPr lang="en" altLang="zh-TW" sz="1600" dirty="0">
                <a:solidFill>
                  <a:schemeClr val="bg1">
                    <a:lumMod val="10000"/>
                  </a:schemeClr>
                </a:solidFill>
              </a:rPr>
              <a:t>A)</a:t>
            </a:r>
            <a:r>
              <a:rPr lang="zh-TW" altLang="en-US" sz="1600" dirty="0">
                <a:solidFill>
                  <a:schemeClr val="bg1">
                    <a:lumMod val="10000"/>
                  </a:schemeClr>
                </a:solidFill>
              </a:rPr>
              <a:t>升級本機的</a:t>
            </a:r>
            <a:r>
              <a:rPr lang="en" altLang="zh-TW" sz="1600" dirty="0">
                <a:solidFill>
                  <a:schemeClr val="bg1">
                    <a:lumMod val="10000"/>
                  </a:schemeClr>
                </a:solidFill>
              </a:rPr>
              <a:t>python</a:t>
            </a:r>
            <a:r>
              <a:rPr lang="zh-TW" altLang="en-US" sz="1600" dirty="0">
                <a:solidFill>
                  <a:schemeClr val="bg1">
                    <a:lumMod val="10000"/>
                  </a:schemeClr>
                </a:solidFill>
              </a:rPr>
              <a:t>環境。</a:t>
            </a:r>
            <a:endParaRPr lang="en-US" altLang="zh-TW" sz="1600" dirty="0">
              <a:solidFill>
                <a:schemeClr val="bg1">
                  <a:lumMod val="10000"/>
                </a:schemeClr>
              </a:solidFill>
            </a:endParaRPr>
          </a:p>
          <a:p>
            <a:pPr marL="0" indent="0">
              <a:buNone/>
            </a:pPr>
            <a:r>
              <a:rPr lang="en-US" altLang="zh-TW" sz="1600" dirty="0">
                <a:solidFill>
                  <a:schemeClr val="bg1">
                    <a:lumMod val="10000"/>
                  </a:schemeClr>
                </a:solidFill>
              </a:rPr>
              <a:t>	</a:t>
            </a:r>
            <a:r>
              <a:rPr lang="zh-TW" altLang="en-US" sz="1600" dirty="0">
                <a:solidFill>
                  <a:schemeClr val="bg1">
                    <a:lumMod val="10000"/>
                  </a:schemeClr>
                </a:solidFill>
              </a:rPr>
              <a:t>→可能導致很多與</a:t>
            </a:r>
            <a:r>
              <a:rPr lang="en" altLang="zh-TW" sz="1600" dirty="0">
                <a:solidFill>
                  <a:schemeClr val="bg1">
                    <a:lumMod val="10000"/>
                  </a:schemeClr>
                </a:solidFill>
              </a:rPr>
              <a:t>python</a:t>
            </a:r>
            <a:r>
              <a:rPr lang="zh-TW" altLang="en-US" sz="1600" dirty="0">
                <a:solidFill>
                  <a:schemeClr val="bg1">
                    <a:lumMod val="10000"/>
                  </a:schemeClr>
                </a:solidFill>
              </a:rPr>
              <a:t>相依的服務</a:t>
            </a:r>
            <a:r>
              <a:rPr lang="en-US" altLang="zh-TW" sz="1600" dirty="0">
                <a:solidFill>
                  <a:schemeClr val="bg1">
                    <a:lumMod val="10000"/>
                  </a:schemeClr>
                </a:solidFill>
              </a:rPr>
              <a:t>(</a:t>
            </a:r>
            <a:r>
              <a:rPr lang="zh-TW" altLang="en-US" sz="1600" dirty="0">
                <a:solidFill>
                  <a:schemeClr val="bg1">
                    <a:lumMod val="10000"/>
                  </a:schemeClr>
                </a:solidFill>
              </a:rPr>
              <a:t>例如</a:t>
            </a:r>
            <a:r>
              <a:rPr lang="en" altLang="zh-TW" sz="1600" dirty="0">
                <a:solidFill>
                  <a:schemeClr val="bg1">
                    <a:lumMod val="10000"/>
                  </a:schemeClr>
                </a:solidFill>
              </a:rPr>
              <a:t>yum…</a:t>
            </a:r>
            <a:r>
              <a:rPr lang="zh-TW" altLang="en-US" sz="1600" dirty="0">
                <a:solidFill>
                  <a:schemeClr val="bg1">
                    <a:lumMod val="10000"/>
                  </a:schemeClr>
                </a:solidFill>
              </a:rPr>
              <a:t>等</a:t>
            </a:r>
            <a:r>
              <a:rPr lang="en-US" altLang="zh-TW" sz="1600" dirty="0">
                <a:solidFill>
                  <a:schemeClr val="bg1">
                    <a:lumMod val="10000"/>
                  </a:schemeClr>
                </a:solidFill>
              </a:rPr>
              <a:t>)</a:t>
            </a:r>
            <a:r>
              <a:rPr lang="zh-TW" altLang="en-US" sz="1600" dirty="0">
                <a:solidFill>
                  <a:schemeClr val="bg1">
                    <a:lumMod val="10000"/>
                  </a:schemeClr>
                </a:solidFill>
              </a:rPr>
              <a:t>錯誤，修改設定</a:t>
            </a:r>
            <a:r>
              <a:rPr lang="zh-TW" altLang="en-US" sz="1800" b="1" dirty="0">
                <a:solidFill>
                  <a:srgbClr val="FF0000"/>
                </a:solidFill>
              </a:rPr>
              <a:t>麻煩</a:t>
            </a:r>
            <a:r>
              <a:rPr lang="en-US" altLang="zh-TW" sz="1800" b="1" dirty="0">
                <a:solidFill>
                  <a:srgbClr val="FF0000"/>
                </a:solidFill>
              </a:rPr>
              <a:t>🙅‍♀️</a:t>
            </a:r>
            <a:r>
              <a:rPr lang="zh-TW" altLang="en-US" sz="1600" dirty="0">
                <a:solidFill>
                  <a:schemeClr val="bg1">
                    <a:lumMod val="10000"/>
                  </a:schemeClr>
                </a:solidFill>
              </a:rPr>
              <a:t>。</a:t>
            </a:r>
          </a:p>
          <a:p>
            <a:r>
              <a:rPr lang="en-US" altLang="zh-TW" sz="1600" dirty="0">
                <a:solidFill>
                  <a:schemeClr val="bg1">
                    <a:lumMod val="10000"/>
                  </a:schemeClr>
                </a:solidFill>
              </a:rPr>
              <a:t>(</a:t>
            </a:r>
            <a:r>
              <a:rPr lang="en" altLang="zh-TW" sz="1600" dirty="0">
                <a:solidFill>
                  <a:schemeClr val="bg1">
                    <a:lumMod val="10000"/>
                  </a:schemeClr>
                </a:solidFill>
              </a:rPr>
              <a:t>B)</a:t>
            </a:r>
            <a:r>
              <a:rPr lang="zh-TW" altLang="en-US" sz="1600" dirty="0">
                <a:solidFill>
                  <a:schemeClr val="bg1">
                    <a:lumMod val="10000"/>
                  </a:schemeClr>
                </a:solidFill>
              </a:rPr>
              <a:t>用</a:t>
            </a:r>
            <a:r>
              <a:rPr lang="en" altLang="zh-TW" sz="1600" dirty="0" err="1">
                <a:solidFill>
                  <a:schemeClr val="bg1">
                    <a:lumMod val="10000"/>
                  </a:schemeClr>
                </a:solidFill>
              </a:rPr>
              <a:t>pipenv</a:t>
            </a:r>
            <a:r>
              <a:rPr lang="zh-TW" altLang="en-US" sz="1600" dirty="0">
                <a:solidFill>
                  <a:schemeClr val="bg1">
                    <a:lumMod val="10000"/>
                  </a:schemeClr>
                </a:solidFill>
              </a:rPr>
              <a:t>創立虛擬環境。</a:t>
            </a:r>
            <a:endParaRPr lang="en-US" altLang="zh-TW" sz="1600" dirty="0">
              <a:solidFill>
                <a:schemeClr val="bg1">
                  <a:lumMod val="10000"/>
                </a:schemeClr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sz="1600" dirty="0">
                <a:solidFill>
                  <a:schemeClr val="bg1">
                    <a:lumMod val="10000"/>
                  </a:schemeClr>
                </a:solidFill>
              </a:rPr>
              <a:t>	</a:t>
            </a:r>
            <a:r>
              <a:rPr lang="zh-TW" altLang="en-US" sz="1600" dirty="0">
                <a:solidFill>
                  <a:schemeClr val="bg1">
                    <a:lumMod val="10000"/>
                  </a:schemeClr>
                </a:solidFill>
              </a:rPr>
              <a:t>→設定繁瑣，還是很麻煩🙅‍♂️。</a:t>
            </a:r>
          </a:p>
          <a:p>
            <a:r>
              <a:rPr lang="en-US" altLang="zh-TW" sz="1600" dirty="0">
                <a:solidFill>
                  <a:schemeClr val="bg1">
                    <a:lumMod val="10000"/>
                  </a:schemeClr>
                </a:solidFill>
              </a:rPr>
              <a:t>(</a:t>
            </a:r>
            <a:r>
              <a:rPr lang="en" altLang="zh-TW" sz="1600" dirty="0">
                <a:solidFill>
                  <a:schemeClr val="bg1">
                    <a:lumMod val="10000"/>
                  </a:schemeClr>
                </a:solidFill>
              </a:rPr>
              <a:t>C)</a:t>
            </a:r>
            <a:r>
              <a:rPr lang="zh-TW" altLang="en-US" sz="1600" dirty="0">
                <a:solidFill>
                  <a:schemeClr val="bg1">
                    <a:lumMod val="10000"/>
                  </a:schemeClr>
                </a:solidFill>
              </a:rPr>
              <a:t>直接用</a:t>
            </a:r>
            <a:r>
              <a:rPr lang="en" altLang="zh-TW" sz="1600" dirty="0">
                <a:solidFill>
                  <a:schemeClr val="bg1">
                    <a:lumMod val="10000"/>
                  </a:schemeClr>
                </a:solidFill>
              </a:rPr>
              <a:t>Docker</a:t>
            </a:r>
            <a:r>
              <a:rPr lang="zh-TW" altLang="en-US" sz="1600" dirty="0">
                <a:solidFill>
                  <a:schemeClr val="bg1">
                    <a:lumMod val="10000"/>
                  </a:schemeClr>
                </a:solidFill>
              </a:rPr>
              <a:t>開一個</a:t>
            </a:r>
            <a:r>
              <a:rPr lang="en" altLang="zh-TW" sz="1600" dirty="0">
                <a:solidFill>
                  <a:schemeClr val="bg1">
                    <a:lumMod val="10000"/>
                  </a:schemeClr>
                </a:solidFill>
              </a:rPr>
              <a:t>Container</a:t>
            </a:r>
            <a:r>
              <a:rPr lang="zh-TW" altLang="en" sz="1600" dirty="0">
                <a:solidFill>
                  <a:schemeClr val="bg1">
                    <a:lumMod val="10000"/>
                  </a:schemeClr>
                </a:solidFill>
              </a:rPr>
              <a:t>，</a:t>
            </a:r>
            <a:r>
              <a:rPr lang="zh-TW" altLang="en-US" sz="1600" dirty="0">
                <a:solidFill>
                  <a:schemeClr val="bg1">
                    <a:lumMod val="10000"/>
                  </a:schemeClr>
                </a:solidFill>
              </a:rPr>
              <a:t>測試完畢後關閉並刪除。</a:t>
            </a:r>
            <a:endParaRPr lang="en-US" altLang="zh-TW" sz="1600" dirty="0">
              <a:solidFill>
                <a:schemeClr val="bg1">
                  <a:lumMod val="10000"/>
                </a:schemeClr>
              </a:solidFill>
            </a:endParaRPr>
          </a:p>
          <a:p>
            <a:pPr marL="0" indent="0">
              <a:buNone/>
            </a:pPr>
            <a:r>
              <a:rPr lang="en-US" altLang="zh-TW" sz="1600" dirty="0">
                <a:solidFill>
                  <a:schemeClr val="bg1">
                    <a:lumMod val="10000"/>
                  </a:schemeClr>
                </a:solidFill>
              </a:rPr>
              <a:t>	</a:t>
            </a:r>
            <a:r>
              <a:rPr lang="zh-TW" altLang="en-US" sz="1600" dirty="0">
                <a:solidFill>
                  <a:schemeClr val="bg1">
                    <a:lumMod val="10000"/>
                  </a:schemeClr>
                </a:solidFill>
              </a:rPr>
              <a:t>→開啟方便快速，用完即刪，選我選我🙋‍♂️。</a:t>
            </a:r>
            <a:endParaRPr lang="en-US" altLang="zh-TW" sz="1600" dirty="0">
              <a:solidFill>
                <a:schemeClr val="bg1">
                  <a:lumMod val="10000"/>
                </a:schemeClr>
              </a:solidFill>
            </a:endParaRPr>
          </a:p>
          <a:p>
            <a:pPr marL="0" indent="0">
              <a:buNone/>
            </a:pPr>
            <a:r>
              <a:rPr lang="zh-TW" altLang="en-US" sz="1800" dirty="0">
                <a:solidFill>
                  <a:schemeClr val="bg1">
                    <a:lumMod val="10000"/>
                  </a:schemeClr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現在，讓我們來嘗試一下</a:t>
            </a:r>
            <a:endParaRPr lang="en-US" altLang="zh-TW" sz="1800" dirty="0">
              <a:solidFill>
                <a:schemeClr val="bg1">
                  <a:lumMod val="10000"/>
                </a:schemeClr>
              </a:solidFill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  <a:p>
            <a:pPr marL="400050" lvl="1" indent="0">
              <a:buNone/>
            </a:pPr>
            <a:r>
              <a:rPr lang="zh-TW" altLang="en-US" sz="1800" dirty="0">
                <a:solidFill>
                  <a:schemeClr val="bg1">
                    <a:lumMod val="10000"/>
                  </a:schemeClr>
                </a:solidFill>
              </a:rPr>
              <a:t>用</a:t>
            </a:r>
            <a:r>
              <a:rPr lang="en" altLang="zh-TW" sz="1800" dirty="0">
                <a:solidFill>
                  <a:schemeClr val="bg1">
                    <a:lumMod val="10000"/>
                  </a:schemeClr>
                </a:solidFill>
              </a:rPr>
              <a:t>docker</a:t>
            </a:r>
            <a:r>
              <a:rPr lang="zh-TW" altLang="en-US" sz="1800" dirty="0">
                <a:solidFill>
                  <a:schemeClr val="bg1">
                    <a:lumMod val="10000"/>
                  </a:schemeClr>
                </a:solidFill>
              </a:rPr>
              <a:t>快速開啟一個</a:t>
            </a:r>
            <a:r>
              <a:rPr lang="en" altLang="zh-TW" sz="1800" dirty="0">
                <a:solidFill>
                  <a:schemeClr val="bg1">
                    <a:lumMod val="10000"/>
                  </a:schemeClr>
                </a:solidFill>
              </a:rPr>
              <a:t>python3.7</a:t>
            </a:r>
            <a:r>
              <a:rPr lang="zh-TW" altLang="en-US" sz="1800" dirty="0">
                <a:solidFill>
                  <a:schemeClr val="bg1">
                    <a:lumMod val="10000"/>
                  </a:schemeClr>
                </a:solidFill>
              </a:rPr>
              <a:t>的環境</a:t>
            </a:r>
          </a:p>
          <a:p>
            <a:pPr marL="0" indent="0">
              <a:buNone/>
            </a:pPr>
            <a:endParaRPr lang="zh-TW" altLang="en-US" sz="1800" dirty="0">
              <a:solidFill>
                <a:schemeClr val="bg1">
                  <a:lumMod val="10000"/>
                </a:schemeClr>
              </a:solidFill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  <a:p>
            <a:pPr marL="0" indent="0">
              <a:buNone/>
            </a:pPr>
            <a:endParaRPr lang="zh-TW" altLang="en" dirty="0"/>
          </a:p>
          <a:p>
            <a:pPr marL="0" indent="0">
              <a:buNone/>
            </a:pPr>
            <a:endParaRPr lang="en-US" altLang="zh-CN" dirty="0">
              <a:solidFill>
                <a:schemeClr val="bg1">
                  <a:lumMod val="10000"/>
                </a:schemeClr>
              </a:solidFill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29B23D7E-AF3D-0C49-AB61-7D21B2A8053E}"/>
              </a:ext>
            </a:extLst>
          </p:cNvPr>
          <p:cNvSpPr txBox="1"/>
          <p:nvPr/>
        </p:nvSpPr>
        <p:spPr>
          <a:xfrm>
            <a:off x="1407667" y="4432938"/>
            <a:ext cx="6760713" cy="1292662"/>
          </a:xfrm>
          <a:prstGeom prst="rect">
            <a:avLst/>
          </a:prstGeom>
          <a:solidFill>
            <a:schemeClr val="accent6">
              <a:lumMod val="85000"/>
            </a:schemeClr>
          </a:solidFill>
          <a:ln w="3175">
            <a:solidFill>
              <a:schemeClr val="bg1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" altLang="zh-TW" sz="1100" dirty="0">
                <a:solidFill>
                  <a:schemeClr val="bg1">
                    <a:lumMod val="10000"/>
                  </a:schemeClr>
                </a:solidFill>
                <a:latin typeface="Hei" pitchFamily="2" charset="-122"/>
                <a:ea typeface="Hei" pitchFamily="2" charset="-122"/>
              </a:rPr>
              <a:t>docker run -it --rm python:3.7 /bin/bash</a:t>
            </a:r>
          </a:p>
          <a:p>
            <a:r>
              <a:rPr lang="en-US" altLang="zh-TW" sz="1100" dirty="0">
                <a:solidFill>
                  <a:schemeClr val="bg1">
                    <a:lumMod val="25000"/>
                  </a:schemeClr>
                </a:solidFill>
              </a:rPr>
              <a:t>#</a:t>
            </a:r>
            <a:r>
              <a:rPr lang="zh-TW" altLang="en-US" sz="1100" dirty="0">
                <a:solidFill>
                  <a:schemeClr val="bg1">
                    <a:lumMod val="25000"/>
                  </a:schemeClr>
                </a:solidFill>
              </a:rPr>
              <a:t>謎之音：</a:t>
            </a:r>
            <a:r>
              <a:rPr lang="en" altLang="zh-TW" sz="1100" dirty="0">
                <a:solidFill>
                  <a:schemeClr val="bg1">
                    <a:lumMod val="25000"/>
                  </a:schemeClr>
                </a:solidFill>
              </a:rPr>
              <a:t>docker </a:t>
            </a:r>
            <a:r>
              <a:rPr lang="zh-TW" altLang="en-US" sz="1100" dirty="0">
                <a:solidFill>
                  <a:schemeClr val="bg1">
                    <a:lumMod val="25000"/>
                  </a:schemeClr>
                </a:solidFill>
              </a:rPr>
              <a:t>我需要一個</a:t>
            </a:r>
            <a:r>
              <a:rPr lang="en" altLang="zh-TW" sz="1100" dirty="0">
                <a:solidFill>
                  <a:schemeClr val="bg1">
                    <a:lumMod val="25000"/>
                  </a:schemeClr>
                </a:solidFill>
              </a:rPr>
              <a:t>python3.7</a:t>
            </a:r>
            <a:r>
              <a:rPr lang="zh-TW" altLang="en-US" sz="1100" dirty="0">
                <a:solidFill>
                  <a:schemeClr val="bg1">
                    <a:lumMod val="25000"/>
                  </a:schemeClr>
                </a:solidFill>
              </a:rPr>
              <a:t>的環境，我需要互動式的</a:t>
            </a:r>
            <a:r>
              <a:rPr lang="en-US" altLang="zh-TW" sz="1100" dirty="0" err="1">
                <a:solidFill>
                  <a:schemeClr val="bg1">
                    <a:lumMod val="25000"/>
                  </a:schemeClr>
                </a:solidFill>
              </a:rPr>
              <a:t>tty</a:t>
            </a:r>
            <a:r>
              <a:rPr lang="en-US" altLang="zh-TW" sz="1100" dirty="0">
                <a:solidFill>
                  <a:schemeClr val="bg1">
                    <a:lumMod val="25000"/>
                  </a:schemeClr>
                </a:solidFill>
              </a:rPr>
              <a:t>(-</a:t>
            </a:r>
            <a:r>
              <a:rPr lang="en" altLang="zh-TW" sz="1100" dirty="0">
                <a:solidFill>
                  <a:schemeClr val="bg1">
                    <a:lumMod val="25000"/>
                  </a:schemeClr>
                </a:solidFill>
              </a:rPr>
              <a:t>it)</a:t>
            </a:r>
            <a:r>
              <a:rPr lang="zh-TW" altLang="en" sz="1100" dirty="0">
                <a:solidFill>
                  <a:schemeClr val="bg1">
                    <a:lumMod val="25000"/>
                  </a:schemeClr>
                </a:solidFill>
              </a:rPr>
              <a:t>，</a:t>
            </a:r>
            <a:r>
              <a:rPr lang="zh-TW" altLang="en-US" sz="1100" dirty="0">
                <a:solidFill>
                  <a:schemeClr val="bg1">
                    <a:lumMod val="25000"/>
                  </a:schemeClr>
                </a:solidFill>
              </a:rPr>
              <a:t>用完即丟</a:t>
            </a:r>
            <a:r>
              <a:rPr lang="en-US" altLang="zh-TW" sz="1100" dirty="0">
                <a:solidFill>
                  <a:schemeClr val="bg1">
                    <a:lumMod val="25000"/>
                  </a:schemeClr>
                </a:solidFill>
              </a:rPr>
              <a:t>(--</a:t>
            </a:r>
            <a:r>
              <a:rPr lang="en" altLang="zh-TW" sz="1100" dirty="0">
                <a:solidFill>
                  <a:schemeClr val="bg1">
                    <a:lumMod val="25000"/>
                  </a:schemeClr>
                </a:solidFill>
              </a:rPr>
              <a:t>rm)</a:t>
            </a:r>
            <a:r>
              <a:rPr lang="zh-TW" altLang="en" sz="1100" dirty="0">
                <a:solidFill>
                  <a:schemeClr val="bg1">
                    <a:lumMod val="25000"/>
                  </a:schemeClr>
                </a:solidFill>
              </a:rPr>
              <a:t>，</a:t>
            </a:r>
            <a:r>
              <a:rPr lang="zh-TW" altLang="en-US" sz="1100" dirty="0">
                <a:solidFill>
                  <a:schemeClr val="bg1">
                    <a:lumMod val="25000"/>
                  </a:schemeClr>
                </a:solidFill>
              </a:rPr>
              <a:t>環境開啟之後進到</a:t>
            </a:r>
            <a:r>
              <a:rPr lang="en-US" altLang="zh-TW" sz="1100" dirty="0">
                <a:solidFill>
                  <a:schemeClr val="bg1">
                    <a:lumMod val="25000"/>
                  </a:schemeClr>
                </a:solidFill>
              </a:rPr>
              <a:t>/</a:t>
            </a:r>
            <a:r>
              <a:rPr lang="en" altLang="zh-TW" sz="1100" dirty="0">
                <a:solidFill>
                  <a:schemeClr val="bg1">
                    <a:lumMod val="25000"/>
                  </a:schemeClr>
                </a:solidFill>
              </a:rPr>
              <a:t>bin/bash</a:t>
            </a:r>
          </a:p>
          <a:p>
            <a:r>
              <a:rPr lang="zh-TW" altLang="en-US" sz="1200" b="1" dirty="0">
                <a:solidFill>
                  <a:schemeClr val="bg1">
                    <a:lumMod val="25000"/>
                  </a:schemeClr>
                </a:solidFill>
                <a:latin typeface="Hei" pitchFamily="2" charset="-122"/>
                <a:ea typeface="Hei" pitchFamily="2" charset="-122"/>
              </a:rPr>
              <a:t>參數：</a:t>
            </a:r>
            <a:endParaRPr lang="en-US" altLang="zh-TW" sz="1200" b="1" dirty="0">
              <a:solidFill>
                <a:schemeClr val="bg1">
                  <a:lumMod val="25000"/>
                </a:schemeClr>
              </a:solidFill>
              <a:latin typeface="Hei" pitchFamily="2" charset="-122"/>
              <a:ea typeface="Hei" pitchFamily="2" charset="-122"/>
            </a:endParaRPr>
          </a:p>
          <a:p>
            <a:r>
              <a:rPr lang="en-US" altLang="zh-TW" sz="1100" dirty="0">
                <a:solidFill>
                  <a:schemeClr val="bg1">
                    <a:lumMod val="10000"/>
                  </a:schemeClr>
                </a:solidFill>
                <a:latin typeface="Hei" pitchFamily="2" charset="-122"/>
                <a:ea typeface="Hei" pitchFamily="2" charset="-122"/>
              </a:rPr>
              <a:t>-</a:t>
            </a:r>
            <a:r>
              <a:rPr lang="en-US" altLang="zh-TW" sz="1100" dirty="0" err="1">
                <a:solidFill>
                  <a:schemeClr val="bg1">
                    <a:lumMod val="10000"/>
                  </a:schemeClr>
                </a:solidFill>
                <a:latin typeface="Hei" pitchFamily="2" charset="-122"/>
                <a:ea typeface="Hei" pitchFamily="2" charset="-122"/>
              </a:rPr>
              <a:t>i</a:t>
            </a:r>
            <a:r>
              <a:rPr lang="en-US" altLang="zh-TW" sz="1100" dirty="0">
                <a:solidFill>
                  <a:schemeClr val="bg1">
                    <a:lumMod val="10000"/>
                  </a:schemeClr>
                </a:solidFill>
                <a:latin typeface="Hei" pitchFamily="2" charset="-122"/>
                <a:ea typeface="Hei" pitchFamily="2" charset="-122"/>
              </a:rPr>
              <a:t>:</a:t>
            </a:r>
            <a:r>
              <a:rPr lang="en" altLang="zh-TW" sz="1100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n" altLang="zh-TW" sz="1100" dirty="0">
                <a:solidFill>
                  <a:schemeClr val="bg1">
                    <a:lumMod val="10000"/>
                  </a:schemeClr>
                </a:solidFill>
                <a:latin typeface="Hei" pitchFamily="2" charset="-122"/>
                <a:ea typeface="Hei" pitchFamily="2" charset="-122"/>
              </a:rPr>
              <a:t>interactive: </a:t>
            </a:r>
            <a:r>
              <a:rPr lang="zh-TW" altLang="en-US" sz="1100" dirty="0">
                <a:solidFill>
                  <a:schemeClr val="bg1">
                    <a:lumMod val="10000"/>
                  </a:schemeClr>
                </a:solidFill>
              </a:rPr>
              <a:t>交互</a:t>
            </a:r>
            <a:endParaRPr lang="en-US" altLang="zh-TW" sz="1100" dirty="0">
              <a:solidFill>
                <a:schemeClr val="bg1">
                  <a:lumMod val="10000"/>
                </a:schemeClr>
              </a:solidFill>
            </a:endParaRPr>
          </a:p>
          <a:p>
            <a:r>
              <a:rPr lang="en" altLang="zh-TW" sz="1100" dirty="0">
                <a:solidFill>
                  <a:schemeClr val="bg1">
                    <a:lumMod val="10000"/>
                  </a:schemeClr>
                </a:solidFill>
              </a:rPr>
              <a:t>-t:</a:t>
            </a:r>
            <a:r>
              <a:rPr lang="zh-TW" altLang="en-US" sz="1100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n" altLang="zh-TW" sz="1100" dirty="0" err="1">
                <a:solidFill>
                  <a:schemeClr val="bg1">
                    <a:lumMod val="10000"/>
                  </a:schemeClr>
                </a:solidFill>
                <a:latin typeface="Hei" pitchFamily="2" charset="-122"/>
                <a:ea typeface="Hei" pitchFamily="2" charset="-122"/>
              </a:rPr>
              <a:t>tty</a:t>
            </a:r>
            <a:r>
              <a:rPr lang="zh-TW" altLang="en-US" sz="1100" dirty="0">
                <a:solidFill>
                  <a:schemeClr val="bg1">
                    <a:lumMod val="10000"/>
                  </a:schemeClr>
                </a:solidFill>
              </a:rPr>
              <a:t>介面</a:t>
            </a:r>
            <a:endParaRPr lang="en-US" altLang="zh-TW" sz="1100" dirty="0">
              <a:solidFill>
                <a:schemeClr val="bg1">
                  <a:lumMod val="10000"/>
                </a:schemeClr>
              </a:solidFill>
            </a:endParaRPr>
          </a:p>
          <a:p>
            <a:r>
              <a:rPr lang="en-US" altLang="zh-TW" sz="1100" dirty="0">
                <a:solidFill>
                  <a:schemeClr val="bg1">
                    <a:lumMod val="10000"/>
                  </a:schemeClr>
                </a:solidFill>
                <a:latin typeface="Hei" pitchFamily="2" charset="-122"/>
                <a:ea typeface="Hei" pitchFamily="2" charset="-122"/>
              </a:rPr>
              <a:t>--rm: </a:t>
            </a:r>
            <a:r>
              <a:rPr lang="zh-TW" altLang="en-US" sz="1100" dirty="0">
                <a:solidFill>
                  <a:schemeClr val="bg1">
                    <a:lumMod val="10000"/>
                  </a:schemeClr>
                </a:solidFill>
              </a:rPr>
              <a:t>關閉即刪除</a:t>
            </a:r>
            <a:endParaRPr lang="en-US" altLang="zh-TW" sz="1100" dirty="0">
              <a:solidFill>
                <a:schemeClr val="bg1">
                  <a:lumMod val="10000"/>
                </a:schemeClr>
              </a:solidFill>
            </a:endParaRP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B9A6567C-22F4-1E4A-BE18-DA10FF8FA6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75" y="2318872"/>
            <a:ext cx="8837451" cy="3372383"/>
          </a:xfrm>
          <a:prstGeom prst="rect">
            <a:avLst/>
          </a:prstGeom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BA3127DF-B715-BE41-A728-83997483E7BB}"/>
              </a:ext>
            </a:extLst>
          </p:cNvPr>
          <p:cNvSpPr txBox="1"/>
          <p:nvPr/>
        </p:nvSpPr>
        <p:spPr>
          <a:xfrm>
            <a:off x="1180645" y="5805692"/>
            <a:ext cx="6760713" cy="253916"/>
          </a:xfrm>
          <a:prstGeom prst="rect">
            <a:avLst/>
          </a:prstGeom>
          <a:solidFill>
            <a:srgbClr val="FFEFDD"/>
          </a:solidFill>
          <a:ln w="3175">
            <a:solidFill>
              <a:schemeClr val="bg1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" altLang="zh-TW" sz="1050" dirty="0">
                <a:solidFill>
                  <a:schemeClr val="bg1">
                    <a:lumMod val="10000"/>
                  </a:schemeClr>
                </a:solidFill>
              </a:rPr>
              <a:t>./step1-2.sh</a:t>
            </a:r>
          </a:p>
        </p:txBody>
      </p:sp>
    </p:spTree>
    <p:extLst>
      <p:ext uri="{BB962C8B-B14F-4D97-AF65-F5344CB8AC3E}">
        <p14:creationId xmlns:p14="http://schemas.microsoft.com/office/powerpoint/2010/main" val="4208171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字方塊 16">
            <a:extLst>
              <a:ext uri="{FF2B5EF4-FFF2-40B4-BE49-F238E27FC236}">
                <a16:creationId xmlns:a16="http://schemas.microsoft.com/office/drawing/2014/main" id="{7A86FD49-7306-DE4B-8EB6-B54477544779}"/>
              </a:ext>
            </a:extLst>
          </p:cNvPr>
          <p:cNvSpPr txBox="1"/>
          <p:nvPr/>
        </p:nvSpPr>
        <p:spPr>
          <a:xfrm>
            <a:off x="1174529" y="4761927"/>
            <a:ext cx="6760713" cy="276999"/>
          </a:xfrm>
          <a:prstGeom prst="rect">
            <a:avLst/>
          </a:prstGeom>
          <a:solidFill>
            <a:schemeClr val="accent6">
              <a:lumMod val="85000"/>
            </a:schemeClr>
          </a:solidFill>
          <a:ln w="3175">
            <a:solidFill>
              <a:schemeClr val="bg1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" altLang="zh-TW" sz="1200" dirty="0">
                <a:solidFill>
                  <a:schemeClr val="bg1">
                    <a:lumMod val="10000"/>
                  </a:schemeClr>
                </a:solidFill>
              </a:rPr>
              <a:t>python /</a:t>
            </a:r>
            <a:r>
              <a:rPr lang="en" altLang="zh-TW" sz="1200" dirty="0" err="1">
                <a:solidFill>
                  <a:schemeClr val="bg1">
                    <a:lumMod val="10000"/>
                  </a:schemeClr>
                </a:solidFill>
              </a:rPr>
              <a:t>tmp</a:t>
            </a:r>
            <a:r>
              <a:rPr lang="en" altLang="zh-TW" sz="1200" dirty="0">
                <a:solidFill>
                  <a:schemeClr val="bg1">
                    <a:lumMod val="10000"/>
                  </a:schemeClr>
                </a:solidFill>
              </a:rPr>
              <a:t>/</a:t>
            </a:r>
            <a:r>
              <a:rPr lang="en" altLang="zh-TW" sz="1200" dirty="0" err="1">
                <a:solidFill>
                  <a:schemeClr val="bg1">
                    <a:lumMod val="10000"/>
                  </a:schemeClr>
                </a:solidFill>
              </a:rPr>
              <a:t>py_code</a:t>
            </a:r>
            <a:r>
              <a:rPr lang="en" altLang="zh-TW" sz="1200" dirty="0">
                <a:solidFill>
                  <a:schemeClr val="bg1">
                    <a:lumMod val="10000"/>
                  </a:schemeClr>
                </a:solidFill>
              </a:rPr>
              <a:t>/</a:t>
            </a:r>
            <a:r>
              <a:rPr lang="en" altLang="zh-TW" sz="1200" dirty="0" err="1">
                <a:solidFill>
                  <a:schemeClr val="bg1">
                    <a:lumMod val="10000"/>
                  </a:schemeClr>
                </a:solidFill>
              </a:rPr>
              <a:t>hello.py</a:t>
            </a:r>
            <a:endParaRPr lang="en" altLang="zh-TW" sz="1200" dirty="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E614189B-ECF1-0A4B-BB18-AFD751CC2A60}"/>
              </a:ext>
            </a:extLst>
          </p:cNvPr>
          <p:cNvSpPr txBox="1"/>
          <p:nvPr/>
        </p:nvSpPr>
        <p:spPr>
          <a:xfrm>
            <a:off x="1174529" y="4075183"/>
            <a:ext cx="6760713" cy="276999"/>
          </a:xfrm>
          <a:prstGeom prst="rect">
            <a:avLst/>
          </a:prstGeom>
          <a:solidFill>
            <a:schemeClr val="accent6">
              <a:lumMod val="85000"/>
            </a:schemeClr>
          </a:solidFill>
          <a:ln w="3175">
            <a:solidFill>
              <a:schemeClr val="bg1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" altLang="zh-TW" sz="1200" dirty="0">
                <a:solidFill>
                  <a:schemeClr val="bg1">
                    <a:lumMod val="10000"/>
                  </a:schemeClr>
                </a:solidFill>
              </a:rPr>
              <a:t>ls -R /</a:t>
            </a:r>
            <a:r>
              <a:rPr lang="en" altLang="zh-TW" sz="1200" dirty="0" err="1">
                <a:solidFill>
                  <a:schemeClr val="bg1">
                    <a:lumMod val="10000"/>
                  </a:schemeClr>
                </a:solidFill>
              </a:rPr>
              <a:t>tmp</a:t>
            </a:r>
            <a:r>
              <a:rPr lang="en" altLang="zh-TW" sz="1200" dirty="0">
                <a:solidFill>
                  <a:schemeClr val="bg1">
                    <a:lumMod val="10000"/>
                  </a:schemeClr>
                </a:solidFill>
              </a:rPr>
              <a:t>/</a:t>
            </a: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1800" dirty="0"/>
              <a:t>Docker </a:t>
            </a:r>
            <a:r>
              <a:rPr lang="en-US" altLang="zh-TW" sz="1800" dirty="0" err="1"/>
              <a:t>Cli</a:t>
            </a:r>
            <a:r>
              <a:rPr lang="zh-CN" altLang="en-US" sz="1800" dirty="0"/>
              <a:t>操作示範</a:t>
            </a:r>
            <a:endParaRPr lang="zh-TW" altLang="en-US" sz="1800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step1-3. </a:t>
            </a:r>
            <a:r>
              <a:rPr lang="zh-TW" altLang="en-US" dirty="0"/>
              <a:t>參數介紹</a:t>
            </a:r>
            <a:r>
              <a:rPr lang="en-US" altLang="zh-TW" dirty="0"/>
              <a:t>-v(</a:t>
            </a:r>
            <a:r>
              <a:rPr lang="en" altLang="zh-TW" b="1" dirty="0"/>
              <a:t>--volume)</a:t>
            </a:r>
            <a:r>
              <a:rPr lang="zh-TW" altLang="en-US" b="1" dirty="0"/>
              <a:t>掛載</a:t>
            </a:r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altLang="zh-TW" sz="1600" dirty="0"/>
              <a:t>Step</a:t>
            </a:r>
          </a:p>
          <a:p>
            <a:r>
              <a:rPr lang="en-US" altLang="zh-TW" sz="1600" dirty="0"/>
              <a:t>1</a:t>
            </a:r>
            <a:endParaRPr lang="zh-TW" altLang="en-US" sz="1600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72F1D19E-ECCD-42C2-A508-F8AE06DCF5E2}" type="slidenum">
              <a:rPr lang="en-US" altLang="zh-TW" smtClean="0"/>
              <a:pPr/>
              <a:t>13</a:t>
            </a:fld>
            <a:endParaRPr lang="en-US" altLang="zh-TW"/>
          </a:p>
        </p:txBody>
      </p:sp>
      <p:sp>
        <p:nvSpPr>
          <p:cNvPr id="6" name="文字版面配置區 5"/>
          <p:cNvSpPr>
            <a:spLocks noGrp="1"/>
          </p:cNvSpPr>
          <p:nvPr>
            <p:ph type="body" sz="quarter" idx="4294967295"/>
          </p:nvPr>
        </p:nvSpPr>
        <p:spPr>
          <a:xfrm>
            <a:off x="774091" y="1268760"/>
            <a:ext cx="8027864" cy="5472608"/>
          </a:xfrm>
        </p:spPr>
        <p:txBody>
          <a:bodyPr/>
          <a:lstStyle/>
          <a:p>
            <a:r>
              <a:rPr lang="zh-TW" altLang="en-US" sz="1800" dirty="0">
                <a:solidFill>
                  <a:schemeClr val="bg1">
                    <a:lumMod val="10000"/>
                  </a:schemeClr>
                </a:solidFill>
              </a:rPr>
              <a:t>環境開好了，該怎麼把程式碼放進去呢？</a:t>
            </a:r>
            <a:endParaRPr lang="zh-TW" altLang="en-US" sz="1800" dirty="0">
              <a:solidFill>
                <a:schemeClr val="bg1">
                  <a:lumMod val="10000"/>
                </a:schemeClr>
              </a:solidFill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r>
              <a:rPr lang="zh-TW" altLang="en-US" sz="1800" dirty="0">
                <a:solidFill>
                  <a:schemeClr val="bg1">
                    <a:lumMod val="10000"/>
                  </a:schemeClr>
                </a:solidFill>
              </a:rPr>
              <a:t>目標：</a:t>
            </a:r>
          </a:p>
          <a:p>
            <a:pPr marL="742950" lvl="2" indent="-342900"/>
            <a:r>
              <a:rPr lang="zh-TW" altLang="en-US" sz="1800" dirty="0">
                <a:solidFill>
                  <a:schemeClr val="bg1">
                    <a:lumMod val="10000"/>
                  </a:schemeClr>
                </a:solidFill>
              </a:rPr>
              <a:t>將</a:t>
            </a:r>
            <a:r>
              <a:rPr lang="en" altLang="zh-TW" sz="1800" dirty="0">
                <a:solidFill>
                  <a:schemeClr val="bg1">
                    <a:lumMod val="10000"/>
                  </a:schemeClr>
                </a:solidFill>
              </a:rPr>
              <a:t>code</a:t>
            </a:r>
            <a:r>
              <a:rPr lang="zh-TW" altLang="en-US" sz="1800" dirty="0">
                <a:solidFill>
                  <a:schemeClr val="bg1">
                    <a:lumMod val="10000"/>
                  </a:schemeClr>
                </a:solidFill>
              </a:rPr>
              <a:t>資料夾掛載到</a:t>
            </a:r>
            <a:r>
              <a:rPr lang="en" altLang="zh-TW" sz="1800" dirty="0">
                <a:solidFill>
                  <a:schemeClr val="bg1">
                    <a:lumMod val="10000"/>
                  </a:schemeClr>
                </a:solidFill>
              </a:rPr>
              <a:t>container</a:t>
            </a:r>
            <a:r>
              <a:rPr lang="zh-TW" altLang="en-US" sz="1800" dirty="0">
                <a:solidFill>
                  <a:schemeClr val="bg1">
                    <a:lumMod val="10000"/>
                  </a:schemeClr>
                </a:solidFill>
              </a:rPr>
              <a:t>內</a:t>
            </a:r>
            <a:r>
              <a:rPr lang="en-US" altLang="zh-TW" sz="1800" dirty="0">
                <a:solidFill>
                  <a:schemeClr val="bg1">
                    <a:lumMod val="10000"/>
                  </a:schemeClr>
                </a:solidFill>
              </a:rPr>
              <a:t>/</a:t>
            </a:r>
            <a:r>
              <a:rPr lang="en" altLang="zh-TW" sz="1800" dirty="0" err="1">
                <a:solidFill>
                  <a:schemeClr val="bg1">
                    <a:lumMod val="10000"/>
                  </a:schemeClr>
                </a:solidFill>
              </a:rPr>
              <a:t>tpm</a:t>
            </a:r>
            <a:r>
              <a:rPr lang="zh-TW" altLang="en-US" sz="1800" dirty="0">
                <a:solidFill>
                  <a:schemeClr val="bg1">
                    <a:lumMod val="10000"/>
                  </a:schemeClr>
                </a:solidFill>
              </a:rPr>
              <a:t>位置，並改名為</a:t>
            </a:r>
            <a:r>
              <a:rPr lang="en" altLang="zh-TW" sz="1800" dirty="0" err="1">
                <a:solidFill>
                  <a:schemeClr val="bg1">
                    <a:lumMod val="10000"/>
                  </a:schemeClr>
                </a:solidFill>
              </a:rPr>
              <a:t>py_code</a:t>
            </a:r>
            <a:endParaRPr lang="en" altLang="zh-TW" sz="1800" dirty="0">
              <a:solidFill>
                <a:schemeClr val="bg1">
                  <a:lumMod val="10000"/>
                </a:schemeClr>
              </a:solidFill>
            </a:endParaRPr>
          </a:p>
          <a:p>
            <a:pPr marL="742950" lvl="2" indent="-342900"/>
            <a:r>
              <a:rPr lang="en" altLang="zh-TW" sz="1800" dirty="0">
                <a:solidFill>
                  <a:schemeClr val="bg1">
                    <a:lumMod val="10000"/>
                  </a:schemeClr>
                </a:solidFill>
              </a:rPr>
              <a:t>python</a:t>
            </a:r>
            <a:r>
              <a:rPr lang="zh-TW" altLang="en-US" sz="1800" dirty="0">
                <a:solidFill>
                  <a:schemeClr val="bg1">
                    <a:lumMod val="10000"/>
                  </a:schemeClr>
                </a:solidFill>
              </a:rPr>
              <a:t>開啟</a:t>
            </a:r>
            <a:r>
              <a:rPr lang="en" altLang="zh-TW" sz="1800" dirty="0" err="1">
                <a:solidFill>
                  <a:schemeClr val="bg1">
                    <a:lumMod val="10000"/>
                  </a:schemeClr>
                </a:solidFill>
              </a:rPr>
              <a:t>py_code</a:t>
            </a:r>
            <a:r>
              <a:rPr lang="zh-TW" altLang="en-US" sz="1800" dirty="0">
                <a:solidFill>
                  <a:schemeClr val="bg1">
                    <a:lumMod val="10000"/>
                  </a:schemeClr>
                </a:solidFill>
              </a:rPr>
              <a:t>資料夾內的</a:t>
            </a:r>
            <a:r>
              <a:rPr lang="en" altLang="zh-TW" sz="1800" dirty="0" err="1">
                <a:solidFill>
                  <a:schemeClr val="bg1">
                    <a:lumMod val="10000"/>
                  </a:schemeClr>
                </a:solidFill>
              </a:rPr>
              <a:t>hello.py</a:t>
            </a:r>
            <a:r>
              <a:rPr lang="zh-TW" altLang="en-US" sz="1800" dirty="0">
                <a:solidFill>
                  <a:schemeClr val="bg1">
                    <a:lumMod val="10000"/>
                  </a:schemeClr>
                </a:solidFill>
              </a:rPr>
              <a:t>並查看運行結果</a:t>
            </a:r>
            <a:endParaRPr lang="en-US" altLang="zh-TW" sz="1800" dirty="0">
              <a:solidFill>
                <a:schemeClr val="bg1">
                  <a:lumMod val="10000"/>
                </a:schemeClr>
              </a:solidFill>
            </a:endParaRPr>
          </a:p>
          <a:p>
            <a:pPr marL="0" indent="-400050"/>
            <a:endParaRPr lang="en-US" altLang="zh-TW" sz="1800" dirty="0">
              <a:solidFill>
                <a:schemeClr val="bg1">
                  <a:lumMod val="10000"/>
                </a:schemeClr>
              </a:solidFill>
            </a:endParaRPr>
          </a:p>
          <a:p>
            <a:pPr marL="0" indent="-400050"/>
            <a:endParaRPr lang="en-US" altLang="zh-TW" sz="1800" dirty="0">
              <a:solidFill>
                <a:schemeClr val="bg1">
                  <a:lumMod val="10000"/>
                </a:schemeClr>
              </a:solidFill>
            </a:endParaRPr>
          </a:p>
          <a:p>
            <a:pPr marL="0" indent="-400050"/>
            <a:r>
              <a:rPr lang="zh-TW" altLang="en-US" sz="1800" dirty="0">
                <a:solidFill>
                  <a:schemeClr val="bg1">
                    <a:lumMod val="10000"/>
                  </a:schemeClr>
                </a:solidFill>
              </a:rPr>
              <a:t>查看</a:t>
            </a:r>
            <a:r>
              <a:rPr lang="en-US" altLang="zh-TW" sz="1800" dirty="0">
                <a:solidFill>
                  <a:schemeClr val="bg1">
                    <a:lumMod val="10000"/>
                  </a:schemeClr>
                </a:solidFill>
              </a:rPr>
              <a:t>/</a:t>
            </a:r>
            <a:r>
              <a:rPr lang="en" altLang="zh-TW" sz="1800" dirty="0" err="1">
                <a:solidFill>
                  <a:schemeClr val="bg1">
                    <a:lumMod val="10000"/>
                  </a:schemeClr>
                </a:solidFill>
              </a:rPr>
              <a:t>tmp</a:t>
            </a:r>
            <a:r>
              <a:rPr lang="zh-TW" altLang="en-US" sz="1800" dirty="0">
                <a:solidFill>
                  <a:schemeClr val="bg1">
                    <a:lumMod val="10000"/>
                  </a:schemeClr>
                </a:solidFill>
              </a:rPr>
              <a:t>下有沒有</a:t>
            </a:r>
            <a:r>
              <a:rPr lang="en" altLang="zh-TW" sz="1800" dirty="0" err="1">
                <a:solidFill>
                  <a:schemeClr val="bg1">
                    <a:lumMod val="10000"/>
                  </a:schemeClr>
                </a:solidFill>
              </a:rPr>
              <a:t>py_code</a:t>
            </a:r>
            <a:r>
              <a:rPr lang="zh-TW" altLang="en-US" sz="1800" dirty="0">
                <a:solidFill>
                  <a:schemeClr val="bg1">
                    <a:lumMod val="10000"/>
                  </a:schemeClr>
                </a:solidFill>
              </a:rPr>
              <a:t>資料夾及</a:t>
            </a:r>
            <a:r>
              <a:rPr lang="en" altLang="zh-TW" sz="1800" dirty="0" err="1">
                <a:solidFill>
                  <a:schemeClr val="bg1">
                    <a:lumMod val="10000"/>
                  </a:schemeClr>
                </a:solidFill>
              </a:rPr>
              <a:t>hello.py</a:t>
            </a:r>
            <a:endParaRPr lang="en" altLang="zh-TW" sz="1800" dirty="0">
              <a:solidFill>
                <a:schemeClr val="bg1">
                  <a:lumMod val="10000"/>
                </a:schemeClr>
              </a:solidFill>
            </a:endParaRPr>
          </a:p>
          <a:p>
            <a:pPr marL="0" indent="-400050"/>
            <a:endParaRPr lang="en" altLang="zh-TW" sz="1800" dirty="0">
              <a:solidFill>
                <a:schemeClr val="bg1">
                  <a:lumMod val="10000"/>
                </a:schemeClr>
              </a:solidFill>
            </a:endParaRPr>
          </a:p>
          <a:p>
            <a:pPr marL="0" indent="-400050"/>
            <a:r>
              <a:rPr lang="zh-TW" altLang="en-US" sz="1800" dirty="0">
                <a:solidFill>
                  <a:schemeClr val="bg1">
                    <a:lumMod val="10000"/>
                  </a:schemeClr>
                </a:solidFill>
              </a:rPr>
              <a:t>執行</a:t>
            </a:r>
            <a:r>
              <a:rPr lang="en" altLang="zh-TW" sz="1800" dirty="0" err="1">
                <a:solidFill>
                  <a:schemeClr val="bg1">
                    <a:lumMod val="10000"/>
                  </a:schemeClr>
                </a:solidFill>
              </a:rPr>
              <a:t>hello.py</a:t>
            </a:r>
            <a:r>
              <a:rPr lang="zh-TW" altLang="en" sz="1800" dirty="0">
                <a:solidFill>
                  <a:schemeClr val="bg1">
                    <a:lumMod val="10000"/>
                  </a:schemeClr>
                </a:solidFill>
              </a:rPr>
              <a:t>，</a:t>
            </a:r>
            <a:r>
              <a:rPr lang="zh-TW" altLang="en-US" sz="1800" dirty="0">
                <a:solidFill>
                  <a:schemeClr val="bg1">
                    <a:lumMod val="10000"/>
                  </a:schemeClr>
                </a:solidFill>
              </a:rPr>
              <a:t>並查看運行結果：</a:t>
            </a:r>
          </a:p>
          <a:p>
            <a:pPr marL="0" indent="-400050"/>
            <a:endParaRPr lang="en" altLang="zh-TW" sz="1800" dirty="0">
              <a:solidFill>
                <a:schemeClr val="bg1">
                  <a:lumMod val="10000"/>
                </a:schemeClr>
              </a:solidFill>
            </a:endParaRPr>
          </a:p>
          <a:p>
            <a:pPr marL="0" indent="-400050"/>
            <a:endParaRPr lang="en" altLang="zh-TW" sz="1800" dirty="0">
              <a:solidFill>
                <a:schemeClr val="bg1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altLang="zh-TW" sz="1800" dirty="0">
              <a:solidFill>
                <a:schemeClr val="bg1">
                  <a:lumMod val="10000"/>
                </a:schemeClr>
              </a:solidFill>
            </a:endParaRPr>
          </a:p>
          <a:p>
            <a:pPr marL="742950" lvl="2" indent="-342900"/>
            <a:endParaRPr lang="en-US" altLang="zh-TW" sz="1800" dirty="0">
              <a:solidFill>
                <a:schemeClr val="bg1">
                  <a:lumMod val="10000"/>
                </a:schemeClr>
              </a:solidFill>
            </a:endParaRPr>
          </a:p>
          <a:p>
            <a:pPr marL="742950" lvl="2" indent="-342900"/>
            <a:endParaRPr lang="en-US" altLang="zh-TW" sz="1800" dirty="0">
              <a:solidFill>
                <a:schemeClr val="bg1">
                  <a:lumMod val="10000"/>
                </a:schemeClr>
              </a:solidFill>
            </a:endParaRPr>
          </a:p>
          <a:p>
            <a:pPr marL="742950" lvl="2" indent="-342900"/>
            <a:endParaRPr lang="zh-TW" altLang="en-US" sz="1800" dirty="0">
              <a:solidFill>
                <a:schemeClr val="bg1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altLang="zh-TW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8F7596B9-F81B-E747-BF4F-FEF8DF3BDC30}"/>
              </a:ext>
            </a:extLst>
          </p:cNvPr>
          <p:cNvSpPr txBox="1"/>
          <p:nvPr/>
        </p:nvSpPr>
        <p:spPr>
          <a:xfrm>
            <a:off x="1174530" y="1628800"/>
            <a:ext cx="6760713" cy="461665"/>
          </a:xfrm>
          <a:prstGeom prst="rect">
            <a:avLst/>
          </a:prstGeom>
          <a:solidFill>
            <a:schemeClr val="accent6">
              <a:lumMod val="85000"/>
            </a:schemeClr>
          </a:solidFill>
          <a:ln w="3175">
            <a:solidFill>
              <a:schemeClr val="bg1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" altLang="zh-TW" sz="1200" dirty="0">
                <a:solidFill>
                  <a:schemeClr val="bg1">
                    <a:lumMod val="10000"/>
                  </a:schemeClr>
                </a:solidFill>
              </a:rPr>
              <a:t>-v, --volume </a:t>
            </a:r>
            <a:r>
              <a:rPr lang="zh-TW" altLang="en-US" sz="1200" dirty="0">
                <a:solidFill>
                  <a:schemeClr val="bg1">
                    <a:lumMod val="10000"/>
                  </a:schemeClr>
                </a:solidFill>
              </a:rPr>
              <a:t>參數可以把在本機的指定資料夾掛載到容器內，讓本機與容器資料同步，常常用來處理設定檔，程式碼</a:t>
            </a:r>
            <a:r>
              <a:rPr lang="en-US" altLang="zh-TW" sz="1200" dirty="0">
                <a:solidFill>
                  <a:schemeClr val="bg1">
                    <a:lumMod val="10000"/>
                  </a:schemeClr>
                </a:solidFill>
              </a:rPr>
              <a:t>…</a:t>
            </a:r>
            <a:r>
              <a:rPr lang="zh-TW" altLang="en-US" sz="1200" dirty="0">
                <a:solidFill>
                  <a:schemeClr val="bg1">
                    <a:lumMod val="10000"/>
                  </a:schemeClr>
                </a:solidFill>
              </a:rPr>
              <a:t>運行服務時需要的檔案及資料夾。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DCD1ECD6-7110-0D4C-AC36-E8AF33413A14}"/>
              </a:ext>
            </a:extLst>
          </p:cNvPr>
          <p:cNvSpPr txBox="1"/>
          <p:nvPr/>
        </p:nvSpPr>
        <p:spPr>
          <a:xfrm>
            <a:off x="1174529" y="3198167"/>
            <a:ext cx="6760713" cy="461665"/>
          </a:xfrm>
          <a:prstGeom prst="rect">
            <a:avLst/>
          </a:prstGeom>
          <a:solidFill>
            <a:schemeClr val="accent6">
              <a:lumMod val="85000"/>
            </a:schemeClr>
          </a:solidFill>
          <a:ln w="3175">
            <a:solidFill>
              <a:schemeClr val="bg1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" altLang="zh-TW" sz="1200" dirty="0">
                <a:solidFill>
                  <a:schemeClr val="bg1">
                    <a:lumMod val="10000"/>
                  </a:schemeClr>
                </a:solidFill>
              </a:rPr>
              <a:t>cd step1-3</a:t>
            </a:r>
          </a:p>
          <a:p>
            <a:r>
              <a:rPr lang="en" altLang="zh-TW" sz="1200" dirty="0">
                <a:solidFill>
                  <a:schemeClr val="bg1">
                    <a:lumMod val="10000"/>
                  </a:schemeClr>
                </a:solidFill>
              </a:rPr>
              <a:t>docker run -it --rm -v $(</a:t>
            </a:r>
            <a:r>
              <a:rPr lang="en" altLang="zh-TW" sz="1200" dirty="0" err="1">
                <a:solidFill>
                  <a:schemeClr val="bg1">
                    <a:lumMod val="10000"/>
                  </a:schemeClr>
                </a:solidFill>
              </a:rPr>
              <a:t>pwd</a:t>
            </a:r>
            <a:r>
              <a:rPr lang="en" altLang="zh-TW" sz="1200" dirty="0">
                <a:solidFill>
                  <a:schemeClr val="bg1">
                    <a:lumMod val="10000"/>
                  </a:schemeClr>
                </a:solidFill>
              </a:rPr>
              <a:t>)/code:/</a:t>
            </a:r>
            <a:r>
              <a:rPr lang="en" altLang="zh-TW" sz="1200" dirty="0" err="1">
                <a:solidFill>
                  <a:schemeClr val="bg1">
                    <a:lumMod val="10000"/>
                  </a:schemeClr>
                </a:solidFill>
              </a:rPr>
              <a:t>tmp</a:t>
            </a:r>
            <a:r>
              <a:rPr lang="en" altLang="zh-TW" sz="1200" dirty="0">
                <a:solidFill>
                  <a:schemeClr val="bg1">
                    <a:lumMod val="10000"/>
                  </a:schemeClr>
                </a:solidFill>
              </a:rPr>
              <a:t>/</a:t>
            </a:r>
            <a:r>
              <a:rPr lang="en" altLang="zh-TW" sz="1200" dirty="0" err="1">
                <a:solidFill>
                  <a:schemeClr val="bg1">
                    <a:lumMod val="10000"/>
                  </a:schemeClr>
                </a:solidFill>
              </a:rPr>
              <a:t>py_code</a:t>
            </a:r>
            <a:r>
              <a:rPr lang="en" altLang="zh-TW" sz="1200" dirty="0">
                <a:solidFill>
                  <a:schemeClr val="bg1">
                    <a:lumMod val="10000"/>
                  </a:schemeClr>
                </a:solidFill>
              </a:rPr>
              <a:t> python:3.7 /bin/bash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A5B13C65-312E-BB44-AD56-545167EEB4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803" y="2574881"/>
            <a:ext cx="8532439" cy="2011859"/>
          </a:xfrm>
          <a:prstGeom prst="rect">
            <a:avLst/>
          </a:prstGeom>
        </p:spPr>
      </p:pic>
      <p:sp>
        <p:nvSpPr>
          <p:cNvPr id="18" name="文字方塊 17">
            <a:extLst>
              <a:ext uri="{FF2B5EF4-FFF2-40B4-BE49-F238E27FC236}">
                <a16:creationId xmlns:a16="http://schemas.microsoft.com/office/drawing/2014/main" id="{7541D931-F58D-5F4C-99FD-D781ADDA499D}"/>
              </a:ext>
            </a:extLst>
          </p:cNvPr>
          <p:cNvSpPr txBox="1"/>
          <p:nvPr/>
        </p:nvSpPr>
        <p:spPr>
          <a:xfrm>
            <a:off x="1180645" y="5805692"/>
            <a:ext cx="6760713" cy="253916"/>
          </a:xfrm>
          <a:prstGeom prst="rect">
            <a:avLst/>
          </a:prstGeom>
          <a:solidFill>
            <a:srgbClr val="FFEFDD"/>
          </a:solidFill>
          <a:ln w="3175">
            <a:solidFill>
              <a:schemeClr val="bg1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" altLang="zh-TW" sz="1050" dirty="0">
                <a:solidFill>
                  <a:schemeClr val="bg1">
                    <a:lumMod val="10000"/>
                  </a:schemeClr>
                </a:solidFill>
              </a:rPr>
              <a:t>./step1-</a:t>
            </a:r>
            <a:r>
              <a:rPr lang="en-US" altLang="zh-TW" sz="1050" dirty="0">
                <a:solidFill>
                  <a:schemeClr val="bg1">
                    <a:lumMod val="10000"/>
                  </a:schemeClr>
                </a:solidFill>
              </a:rPr>
              <a:t>3</a:t>
            </a:r>
            <a:r>
              <a:rPr lang="en" altLang="zh-TW" sz="1050" dirty="0">
                <a:solidFill>
                  <a:schemeClr val="bg1">
                    <a:lumMod val="10000"/>
                  </a:schemeClr>
                </a:solidFill>
              </a:rPr>
              <a:t>.sh</a:t>
            </a:r>
          </a:p>
        </p:txBody>
      </p:sp>
    </p:spTree>
    <p:extLst>
      <p:ext uri="{BB962C8B-B14F-4D97-AF65-F5344CB8AC3E}">
        <p14:creationId xmlns:p14="http://schemas.microsoft.com/office/powerpoint/2010/main" val="4188583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版面配置區 5"/>
          <p:cNvSpPr>
            <a:spLocks noGrp="1"/>
          </p:cNvSpPr>
          <p:nvPr>
            <p:ph type="body" sz="quarter" idx="4294967295"/>
          </p:nvPr>
        </p:nvSpPr>
        <p:spPr>
          <a:xfrm>
            <a:off x="774091" y="1268760"/>
            <a:ext cx="8027864" cy="5472608"/>
          </a:xfrm>
        </p:spPr>
        <p:txBody>
          <a:bodyPr/>
          <a:lstStyle/>
          <a:p>
            <a:r>
              <a:rPr lang="zh-TW" altLang="en-US" sz="1800" dirty="0">
                <a:solidFill>
                  <a:schemeClr val="bg1">
                    <a:lumMod val="10000"/>
                  </a:schemeClr>
                </a:solidFill>
              </a:rPr>
              <a:t>現在，我們已經可以把程式碼放進去</a:t>
            </a:r>
            <a:r>
              <a:rPr lang="en" altLang="zh-TW" sz="1800" dirty="0">
                <a:solidFill>
                  <a:schemeClr val="bg1">
                    <a:lumMod val="10000"/>
                  </a:schemeClr>
                </a:solidFill>
              </a:rPr>
              <a:t>container</a:t>
            </a:r>
            <a:r>
              <a:rPr lang="zh-TW" altLang="en-US" sz="1800" dirty="0">
                <a:solidFill>
                  <a:schemeClr val="bg1">
                    <a:lumMod val="10000"/>
                  </a:schemeClr>
                </a:solidFill>
              </a:rPr>
              <a:t>內了，接下來我們想在</a:t>
            </a:r>
            <a:r>
              <a:rPr lang="en" altLang="zh-TW" sz="1800" dirty="0">
                <a:solidFill>
                  <a:schemeClr val="bg1">
                    <a:lumMod val="10000"/>
                  </a:schemeClr>
                </a:solidFill>
              </a:rPr>
              <a:t>container</a:t>
            </a:r>
            <a:r>
              <a:rPr lang="zh-TW" altLang="en-US" sz="1800" dirty="0">
                <a:solidFill>
                  <a:schemeClr val="bg1">
                    <a:lumMod val="10000"/>
                  </a:schemeClr>
                </a:solidFill>
              </a:rPr>
              <a:t>內運行一個</a:t>
            </a:r>
            <a:r>
              <a:rPr lang="en" altLang="zh-TW" sz="1800" dirty="0">
                <a:solidFill>
                  <a:schemeClr val="bg1">
                    <a:lumMod val="10000"/>
                  </a:schemeClr>
                </a:solidFill>
              </a:rPr>
              <a:t>Flask</a:t>
            </a:r>
            <a:r>
              <a:rPr lang="zh-TW" altLang="en-US" sz="1800" dirty="0">
                <a:solidFill>
                  <a:schemeClr val="bg1">
                    <a:lumMod val="10000"/>
                  </a:schemeClr>
                </a:solidFill>
              </a:rPr>
              <a:t>服務，讓我們試試看吧。</a:t>
            </a:r>
            <a:endParaRPr lang="en-US" altLang="zh-TW" sz="1800" dirty="0">
              <a:solidFill>
                <a:schemeClr val="bg1">
                  <a:lumMod val="10000"/>
                </a:schemeClr>
              </a:solidFill>
            </a:endParaRPr>
          </a:p>
          <a:p>
            <a:endParaRPr lang="en-US" altLang="zh-CN" sz="1800" dirty="0">
              <a:solidFill>
                <a:schemeClr val="bg1">
                  <a:lumMod val="10000"/>
                </a:schemeClr>
              </a:solidFill>
            </a:endParaRPr>
          </a:p>
          <a:p>
            <a:endParaRPr lang="en-US" altLang="zh-CN" sz="1800" dirty="0">
              <a:solidFill>
                <a:schemeClr val="bg1">
                  <a:lumMod val="10000"/>
                </a:schemeClr>
              </a:solidFill>
            </a:endParaRPr>
          </a:p>
          <a:p>
            <a:r>
              <a:rPr lang="zh-CN" altLang="en-US" sz="1800" dirty="0">
                <a:solidFill>
                  <a:schemeClr val="bg1">
                    <a:lumMod val="10000"/>
                  </a:schemeClr>
                </a:solidFill>
              </a:rPr>
              <a:t>開啟</a:t>
            </a:r>
            <a:r>
              <a:rPr lang="en-US" altLang="zh-CN" sz="1800" dirty="0">
                <a:solidFill>
                  <a:schemeClr val="bg1">
                    <a:lumMod val="10000"/>
                  </a:schemeClr>
                </a:solidFill>
              </a:rPr>
              <a:t>container</a:t>
            </a:r>
            <a:r>
              <a:rPr lang="zh-CN" altLang="en-US" sz="1800" dirty="0">
                <a:solidFill>
                  <a:schemeClr val="bg1">
                    <a:lumMod val="10000"/>
                  </a:schemeClr>
                </a:solidFill>
              </a:rPr>
              <a:t>：</a:t>
            </a:r>
            <a:endParaRPr lang="en-US" altLang="zh-CN" sz="1800" dirty="0">
              <a:solidFill>
                <a:schemeClr val="bg1">
                  <a:lumMod val="10000"/>
                </a:schemeClr>
              </a:solidFill>
            </a:endParaRPr>
          </a:p>
          <a:p>
            <a:endParaRPr lang="en-US" altLang="zh-TW" sz="1800" dirty="0">
              <a:solidFill>
                <a:schemeClr val="bg1">
                  <a:lumMod val="10000"/>
                </a:schemeClr>
              </a:solidFill>
            </a:endParaRPr>
          </a:p>
          <a:p>
            <a:endParaRPr lang="en-US" altLang="zh-TW" sz="1800" dirty="0">
              <a:solidFill>
                <a:schemeClr val="bg1">
                  <a:lumMod val="10000"/>
                </a:schemeClr>
              </a:solidFill>
            </a:endParaRPr>
          </a:p>
          <a:p>
            <a:r>
              <a:rPr lang="zh-CN" altLang="en-US" sz="1800" dirty="0">
                <a:solidFill>
                  <a:schemeClr val="bg1">
                    <a:lumMod val="10000"/>
                  </a:schemeClr>
                </a:solidFill>
              </a:rPr>
              <a:t>安裝</a:t>
            </a:r>
            <a:r>
              <a:rPr lang="en-US" altLang="zh-CN" sz="1800" dirty="0">
                <a:solidFill>
                  <a:schemeClr val="bg1">
                    <a:lumMod val="10000"/>
                  </a:schemeClr>
                </a:solidFill>
              </a:rPr>
              <a:t>flask 0.12</a:t>
            </a:r>
            <a:r>
              <a:rPr lang="zh-CN" altLang="en-US" sz="1800" dirty="0">
                <a:solidFill>
                  <a:schemeClr val="bg1">
                    <a:lumMod val="10000"/>
                  </a:schemeClr>
                </a:solidFill>
              </a:rPr>
              <a:t>：</a:t>
            </a:r>
            <a:endParaRPr lang="en-US" altLang="zh-CN" sz="1800" dirty="0">
              <a:solidFill>
                <a:schemeClr val="bg1">
                  <a:lumMod val="10000"/>
                </a:schemeClr>
              </a:solidFill>
            </a:endParaRPr>
          </a:p>
          <a:p>
            <a:endParaRPr lang="zh-TW" altLang="en-US" sz="1800" dirty="0">
              <a:solidFill>
                <a:schemeClr val="bg1">
                  <a:lumMod val="10000"/>
                </a:schemeClr>
              </a:solidFill>
            </a:endParaRPr>
          </a:p>
          <a:p>
            <a:r>
              <a:rPr lang="zh-CN" altLang="en-US" sz="1800" dirty="0">
                <a:solidFill>
                  <a:schemeClr val="bg1">
                    <a:lumMod val="10000"/>
                  </a:schemeClr>
                </a:solidFill>
              </a:rPr>
              <a:t>執行</a:t>
            </a:r>
            <a:r>
              <a:rPr lang="en-US" altLang="zh-CN" sz="1800" dirty="0">
                <a:solidFill>
                  <a:schemeClr val="bg1">
                    <a:lumMod val="10000"/>
                  </a:schemeClr>
                </a:solidFill>
              </a:rPr>
              <a:t>python </a:t>
            </a:r>
            <a:r>
              <a:rPr lang="zh-CN" altLang="en-US" sz="1800" dirty="0">
                <a:solidFill>
                  <a:schemeClr val="bg1">
                    <a:lumMod val="10000"/>
                  </a:schemeClr>
                </a:solidFill>
              </a:rPr>
              <a:t>程式：</a:t>
            </a:r>
            <a:endParaRPr lang="zh-TW" altLang="en-US" sz="1800" dirty="0">
              <a:solidFill>
                <a:schemeClr val="bg1">
                  <a:lumMod val="10000"/>
                </a:schemeClr>
              </a:solidFill>
            </a:endParaRPr>
          </a:p>
          <a:p>
            <a:pPr marL="0" indent="-400050"/>
            <a:endParaRPr lang="en" altLang="zh-TW" sz="1800" dirty="0">
              <a:solidFill>
                <a:schemeClr val="bg1">
                  <a:lumMod val="10000"/>
                </a:schemeClr>
              </a:solidFill>
            </a:endParaRPr>
          </a:p>
          <a:p>
            <a:pPr marL="0" indent="-400050"/>
            <a:endParaRPr lang="en" altLang="zh-TW" sz="1800" dirty="0">
              <a:solidFill>
                <a:schemeClr val="bg1">
                  <a:lumMod val="10000"/>
                </a:schemeClr>
              </a:solidFill>
            </a:endParaRPr>
          </a:p>
          <a:p>
            <a:pPr marL="0" indent="-400050"/>
            <a:endParaRPr lang="en" altLang="zh-TW" sz="1800" dirty="0">
              <a:solidFill>
                <a:schemeClr val="bg1">
                  <a:lumMod val="10000"/>
                </a:schemeClr>
              </a:solidFill>
            </a:endParaRPr>
          </a:p>
          <a:p>
            <a:pPr marL="0" indent="0">
              <a:buNone/>
            </a:pPr>
            <a:r>
              <a:rPr lang="zh-CN" altLang="en-US" sz="1800" dirty="0">
                <a:solidFill>
                  <a:srgbClr val="FF0000"/>
                </a:solidFill>
              </a:rPr>
              <a:t>同一個本機端口不可以同時映射到兩個</a:t>
            </a:r>
            <a:r>
              <a:rPr lang="en-US" altLang="zh-CN" sz="1800" dirty="0">
                <a:solidFill>
                  <a:srgbClr val="FF0000"/>
                </a:solidFill>
              </a:rPr>
              <a:t>container</a:t>
            </a:r>
            <a:endParaRPr lang="en-US" altLang="zh-TW" sz="1800" dirty="0">
              <a:solidFill>
                <a:srgbClr val="FF0000"/>
              </a:solidFill>
            </a:endParaRPr>
          </a:p>
          <a:p>
            <a:pPr marL="742950" lvl="2" indent="-342900"/>
            <a:endParaRPr lang="en-US" altLang="zh-TW" sz="1800" dirty="0">
              <a:solidFill>
                <a:schemeClr val="bg1">
                  <a:lumMod val="10000"/>
                </a:schemeClr>
              </a:solidFill>
            </a:endParaRPr>
          </a:p>
          <a:p>
            <a:pPr marL="742950" lvl="2" indent="-342900"/>
            <a:endParaRPr lang="en-US" altLang="zh-TW" sz="1800" dirty="0">
              <a:solidFill>
                <a:schemeClr val="bg1">
                  <a:lumMod val="10000"/>
                </a:schemeClr>
              </a:solidFill>
            </a:endParaRPr>
          </a:p>
          <a:p>
            <a:pPr marL="742950" lvl="2" indent="-342900"/>
            <a:endParaRPr lang="zh-TW" altLang="en-US" sz="1800" dirty="0">
              <a:solidFill>
                <a:schemeClr val="bg1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altLang="zh-TW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E614189B-ECF1-0A4B-BB18-AFD751CC2A60}"/>
              </a:ext>
            </a:extLst>
          </p:cNvPr>
          <p:cNvSpPr txBox="1"/>
          <p:nvPr/>
        </p:nvSpPr>
        <p:spPr>
          <a:xfrm>
            <a:off x="1174523" y="4559084"/>
            <a:ext cx="6760713" cy="276999"/>
          </a:xfrm>
          <a:prstGeom prst="rect">
            <a:avLst/>
          </a:prstGeom>
          <a:solidFill>
            <a:schemeClr val="accent6">
              <a:lumMod val="85000"/>
            </a:schemeClr>
          </a:solidFill>
          <a:ln w="3175">
            <a:solidFill>
              <a:schemeClr val="bg1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" altLang="zh-TW" sz="1200" dirty="0">
                <a:solidFill>
                  <a:schemeClr val="bg1">
                    <a:lumMod val="10000"/>
                  </a:schemeClr>
                </a:solidFill>
              </a:rPr>
              <a:t>python /</a:t>
            </a:r>
            <a:r>
              <a:rPr lang="en" altLang="zh-TW" sz="1200" dirty="0" err="1">
                <a:solidFill>
                  <a:schemeClr val="bg1">
                    <a:lumMod val="10000"/>
                  </a:schemeClr>
                </a:solidFill>
              </a:rPr>
              <a:t>tmp</a:t>
            </a:r>
            <a:r>
              <a:rPr lang="en" altLang="zh-TW" sz="1200" dirty="0">
                <a:solidFill>
                  <a:schemeClr val="bg1">
                    <a:lumMod val="10000"/>
                  </a:schemeClr>
                </a:solidFill>
              </a:rPr>
              <a:t>/</a:t>
            </a:r>
            <a:r>
              <a:rPr lang="en" altLang="zh-TW" sz="1200" dirty="0" err="1">
                <a:solidFill>
                  <a:schemeClr val="bg1">
                    <a:lumMod val="10000"/>
                  </a:schemeClr>
                </a:solidFill>
              </a:rPr>
              <a:t>py_code</a:t>
            </a:r>
            <a:r>
              <a:rPr lang="en" altLang="zh-TW" sz="1200" dirty="0">
                <a:solidFill>
                  <a:schemeClr val="bg1">
                    <a:lumMod val="10000"/>
                  </a:schemeClr>
                </a:solidFill>
              </a:rPr>
              <a:t>/</a:t>
            </a:r>
            <a:r>
              <a:rPr lang="en" altLang="zh-TW" sz="1200" dirty="0" err="1">
                <a:solidFill>
                  <a:schemeClr val="bg1">
                    <a:lumMod val="10000"/>
                  </a:schemeClr>
                </a:solidFill>
              </a:rPr>
              <a:t>app.py</a:t>
            </a:r>
            <a:endParaRPr lang="en" altLang="zh-TW" sz="1200" dirty="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1800" dirty="0"/>
              <a:t>Docker </a:t>
            </a:r>
            <a:r>
              <a:rPr lang="en-US" altLang="zh-TW" sz="1800" dirty="0" err="1"/>
              <a:t>Cli</a:t>
            </a:r>
            <a:r>
              <a:rPr lang="zh-CN" altLang="en-US" sz="1800" dirty="0"/>
              <a:t>操作示範</a:t>
            </a:r>
            <a:endParaRPr lang="zh-TW" altLang="en-US" sz="1800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step1-4. </a:t>
            </a:r>
            <a:r>
              <a:rPr lang="zh-TW" altLang="en-US" dirty="0"/>
              <a:t>參數介紹</a:t>
            </a:r>
            <a:r>
              <a:rPr lang="en-US" altLang="zh-TW" dirty="0"/>
              <a:t>-</a:t>
            </a:r>
            <a:r>
              <a:rPr lang="en" altLang="zh-TW" b="1" dirty="0"/>
              <a:t>-p (--</a:t>
            </a:r>
            <a:r>
              <a:rPr lang="en" altLang="zh-TW" b="1" dirty="0" err="1"/>
              <a:t>publis</a:t>
            </a:r>
            <a:r>
              <a:rPr lang="en" altLang="zh-TW" b="1" dirty="0"/>
              <a:t>)</a:t>
            </a:r>
            <a:r>
              <a:rPr lang="zh-TW" altLang="en-US" b="1" dirty="0"/>
              <a:t> 端口映射</a:t>
            </a:r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altLang="zh-TW" sz="1600" dirty="0"/>
              <a:t>Step</a:t>
            </a:r>
          </a:p>
          <a:p>
            <a:r>
              <a:rPr lang="en-US" altLang="zh-TW" sz="1600" dirty="0"/>
              <a:t>1</a:t>
            </a:r>
            <a:endParaRPr lang="zh-TW" altLang="en-US" sz="1600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72F1D19E-ECCD-42C2-A508-F8AE06DCF5E2}" type="slidenum">
              <a:rPr lang="en-US" altLang="zh-TW" smtClean="0"/>
              <a:pPr/>
              <a:t>14</a:t>
            </a:fld>
            <a:endParaRPr lang="en-US" altLang="zh-TW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8F7596B9-F81B-E747-BF4F-FEF8DF3BDC30}"/>
              </a:ext>
            </a:extLst>
          </p:cNvPr>
          <p:cNvSpPr txBox="1"/>
          <p:nvPr/>
        </p:nvSpPr>
        <p:spPr>
          <a:xfrm>
            <a:off x="1174522" y="2965001"/>
            <a:ext cx="6760713" cy="461665"/>
          </a:xfrm>
          <a:prstGeom prst="rect">
            <a:avLst/>
          </a:prstGeom>
          <a:solidFill>
            <a:schemeClr val="accent6">
              <a:lumMod val="85000"/>
            </a:schemeClr>
          </a:solidFill>
          <a:ln w="3175">
            <a:solidFill>
              <a:schemeClr val="bg1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" altLang="zh-TW" sz="1200" dirty="0">
                <a:solidFill>
                  <a:schemeClr val="bg1">
                    <a:lumMod val="10000"/>
                  </a:schemeClr>
                </a:solidFill>
              </a:rPr>
              <a:t>cd step1-4</a:t>
            </a:r>
          </a:p>
          <a:p>
            <a:r>
              <a:rPr lang="en" altLang="zh-TW" sz="1200" dirty="0">
                <a:solidFill>
                  <a:schemeClr val="bg1">
                    <a:lumMod val="10000"/>
                  </a:schemeClr>
                </a:solidFill>
              </a:rPr>
              <a:t>docker run -it --rm -v $(</a:t>
            </a:r>
            <a:r>
              <a:rPr lang="en" altLang="zh-TW" sz="1200" dirty="0" err="1">
                <a:solidFill>
                  <a:schemeClr val="bg1">
                    <a:lumMod val="10000"/>
                  </a:schemeClr>
                </a:solidFill>
              </a:rPr>
              <a:t>pwd</a:t>
            </a:r>
            <a:r>
              <a:rPr lang="en" altLang="zh-TW" sz="1200" dirty="0">
                <a:solidFill>
                  <a:schemeClr val="bg1">
                    <a:lumMod val="10000"/>
                  </a:schemeClr>
                </a:solidFill>
              </a:rPr>
              <a:t>)/code:/</a:t>
            </a:r>
            <a:r>
              <a:rPr lang="en" altLang="zh-TW" sz="1200" dirty="0" err="1">
                <a:solidFill>
                  <a:schemeClr val="bg1">
                    <a:lumMod val="10000"/>
                  </a:schemeClr>
                </a:solidFill>
              </a:rPr>
              <a:t>tmp</a:t>
            </a:r>
            <a:r>
              <a:rPr lang="en" altLang="zh-TW" sz="1200" dirty="0">
                <a:solidFill>
                  <a:schemeClr val="bg1">
                    <a:lumMod val="10000"/>
                  </a:schemeClr>
                </a:solidFill>
              </a:rPr>
              <a:t>/</a:t>
            </a:r>
            <a:r>
              <a:rPr lang="en" altLang="zh-TW" sz="1200" dirty="0" err="1">
                <a:solidFill>
                  <a:schemeClr val="bg1">
                    <a:lumMod val="10000"/>
                  </a:schemeClr>
                </a:solidFill>
              </a:rPr>
              <a:t>py_code</a:t>
            </a:r>
            <a:r>
              <a:rPr lang="en" altLang="zh-TW" sz="1200" dirty="0">
                <a:solidFill>
                  <a:schemeClr val="bg1">
                    <a:lumMod val="10000"/>
                  </a:schemeClr>
                </a:solidFill>
              </a:rPr>
              <a:t> -p 80:5000 python:3.7 /bin/bash</a:t>
            </a: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7541D931-F58D-5F4C-99FD-D781ADDA499D}"/>
              </a:ext>
            </a:extLst>
          </p:cNvPr>
          <p:cNvSpPr txBox="1"/>
          <p:nvPr/>
        </p:nvSpPr>
        <p:spPr>
          <a:xfrm>
            <a:off x="1174521" y="5064174"/>
            <a:ext cx="6760713" cy="253916"/>
          </a:xfrm>
          <a:prstGeom prst="rect">
            <a:avLst/>
          </a:prstGeom>
          <a:solidFill>
            <a:srgbClr val="FFEFDD"/>
          </a:solidFill>
          <a:ln w="3175">
            <a:solidFill>
              <a:schemeClr val="bg1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" altLang="zh-TW" sz="1050" dirty="0">
                <a:solidFill>
                  <a:schemeClr val="bg1">
                    <a:lumMod val="10000"/>
                  </a:schemeClr>
                </a:solidFill>
              </a:rPr>
              <a:t>./step1-</a:t>
            </a:r>
            <a:r>
              <a:rPr lang="en-US" altLang="zh-TW" sz="1050" dirty="0">
                <a:solidFill>
                  <a:schemeClr val="bg1">
                    <a:lumMod val="10000"/>
                  </a:schemeClr>
                </a:solidFill>
              </a:rPr>
              <a:t>4</a:t>
            </a:r>
            <a:r>
              <a:rPr lang="en" altLang="zh-TW" sz="1050" dirty="0">
                <a:solidFill>
                  <a:schemeClr val="bg1">
                    <a:lumMod val="10000"/>
                  </a:schemeClr>
                </a:solidFill>
              </a:rPr>
              <a:t>.sh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EFCC3B03-91DA-3F48-894C-FC018642B979}"/>
              </a:ext>
            </a:extLst>
          </p:cNvPr>
          <p:cNvSpPr txBox="1"/>
          <p:nvPr/>
        </p:nvSpPr>
        <p:spPr>
          <a:xfrm>
            <a:off x="1174523" y="3857415"/>
            <a:ext cx="6760713" cy="276999"/>
          </a:xfrm>
          <a:prstGeom prst="rect">
            <a:avLst/>
          </a:prstGeom>
          <a:solidFill>
            <a:schemeClr val="accent6">
              <a:lumMod val="85000"/>
            </a:schemeClr>
          </a:solidFill>
          <a:ln w="3175">
            <a:solidFill>
              <a:schemeClr val="bg1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1200" dirty="0">
                <a:solidFill>
                  <a:schemeClr val="bg1">
                    <a:lumMod val="10000"/>
                  </a:schemeClr>
                </a:solidFill>
              </a:rPr>
              <a:t>pip install flask==0.12</a:t>
            </a:r>
            <a:endParaRPr lang="en" altLang="zh-TW" sz="1200" dirty="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27A69DD3-8ACC-A54B-8556-7659A023A1A5}"/>
              </a:ext>
            </a:extLst>
          </p:cNvPr>
          <p:cNvSpPr txBox="1"/>
          <p:nvPr/>
        </p:nvSpPr>
        <p:spPr>
          <a:xfrm>
            <a:off x="1178884" y="1916832"/>
            <a:ext cx="6760713" cy="646331"/>
          </a:xfrm>
          <a:prstGeom prst="rect">
            <a:avLst/>
          </a:prstGeom>
          <a:solidFill>
            <a:schemeClr val="accent6">
              <a:lumMod val="85000"/>
            </a:schemeClr>
          </a:solidFill>
          <a:ln w="3175">
            <a:solidFill>
              <a:schemeClr val="bg1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" altLang="zh-TW" sz="1200" dirty="0">
                <a:solidFill>
                  <a:schemeClr val="bg1">
                    <a:lumMod val="10000"/>
                  </a:schemeClr>
                </a:solidFill>
              </a:rPr>
              <a:t>-p, --publish </a:t>
            </a:r>
            <a:r>
              <a:rPr lang="zh-TW" altLang="en-US" sz="1200" dirty="0">
                <a:solidFill>
                  <a:schemeClr val="bg1">
                    <a:lumMod val="10000"/>
                  </a:schemeClr>
                </a:solidFill>
              </a:rPr>
              <a:t>參數</a:t>
            </a:r>
            <a:r>
              <a:rPr lang="en-US" altLang="zh-TW" sz="1200" dirty="0">
                <a:solidFill>
                  <a:schemeClr val="bg1">
                    <a:lumMod val="10000"/>
                  </a:schemeClr>
                </a:solidFill>
              </a:rPr>
              <a:t>:</a:t>
            </a: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</a:rPr>
              <a:t>將</a:t>
            </a:r>
            <a:r>
              <a:rPr lang="en-US" altLang="zh-CN" sz="1200" dirty="0">
                <a:solidFill>
                  <a:schemeClr val="bg1">
                    <a:lumMod val="10000"/>
                  </a:schemeClr>
                </a:solidFill>
              </a:rPr>
              <a:t>container </a:t>
            </a: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</a:rPr>
              <a:t>內的</a:t>
            </a:r>
            <a:r>
              <a:rPr lang="en-US" altLang="zh-CN" sz="1200" dirty="0">
                <a:solidFill>
                  <a:schemeClr val="bg1">
                    <a:lumMod val="10000"/>
                  </a:schemeClr>
                </a:solidFill>
              </a:rPr>
              <a:t>port </a:t>
            </a: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</a:rPr>
              <a:t>與本機進行映射。</a:t>
            </a:r>
            <a:endParaRPr lang="en-US" altLang="zh-CN" sz="1200" dirty="0">
              <a:solidFill>
                <a:schemeClr val="bg1">
                  <a:lumMod val="10000"/>
                </a:schemeClr>
              </a:solidFill>
            </a:endParaRPr>
          </a:p>
          <a:p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</a:rPr>
              <a:t>格式：</a:t>
            </a:r>
            <a:r>
              <a:rPr lang="en-US" altLang="zh-CN" sz="1200" dirty="0">
                <a:solidFill>
                  <a:schemeClr val="bg1">
                    <a:lumMod val="10000"/>
                  </a:schemeClr>
                </a:solidFill>
              </a:rPr>
              <a:t>-p </a:t>
            </a: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</a:rPr>
              <a:t>本機</a:t>
            </a:r>
            <a:r>
              <a:rPr lang="en-US" altLang="zh-CN" sz="1200" dirty="0" err="1">
                <a:solidFill>
                  <a:schemeClr val="bg1">
                    <a:lumMod val="10000"/>
                  </a:schemeClr>
                </a:solidFill>
              </a:rPr>
              <a:t>port:container</a:t>
            </a:r>
            <a:r>
              <a:rPr lang="zh-TW" altLang="en-US" sz="1200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n-US" altLang="zh-TW" sz="1200" dirty="0">
                <a:solidFill>
                  <a:schemeClr val="bg1">
                    <a:lumMod val="10000"/>
                  </a:schemeClr>
                </a:solidFill>
              </a:rPr>
              <a:t>port</a:t>
            </a:r>
          </a:p>
          <a:p>
            <a:r>
              <a:rPr lang="en-US" altLang="zh-TW" sz="1200" dirty="0">
                <a:solidFill>
                  <a:schemeClr val="bg1">
                    <a:lumMod val="10000"/>
                  </a:schemeClr>
                </a:solidFill>
              </a:rPr>
              <a:t>EX</a:t>
            </a:r>
            <a:r>
              <a:rPr lang="zh-TW" altLang="en-US" sz="1200" dirty="0">
                <a:solidFill>
                  <a:schemeClr val="bg1">
                    <a:lumMod val="10000"/>
                  </a:schemeClr>
                </a:solidFill>
              </a:rPr>
              <a:t>：</a:t>
            </a:r>
            <a:r>
              <a:rPr lang="en-US" altLang="zh-TW" sz="1200" dirty="0">
                <a:solidFill>
                  <a:schemeClr val="bg1">
                    <a:lumMod val="10000"/>
                  </a:schemeClr>
                </a:solidFill>
              </a:rPr>
              <a:t>80:5000 </a:t>
            </a: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</a:rPr>
              <a:t>將</a:t>
            </a:r>
            <a:r>
              <a:rPr lang="en-US" altLang="zh-CN" sz="1200" dirty="0">
                <a:solidFill>
                  <a:schemeClr val="bg1">
                    <a:lumMod val="10000"/>
                  </a:schemeClr>
                </a:solidFill>
              </a:rPr>
              <a:t>container </a:t>
            </a: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</a:rPr>
              <a:t>內的</a:t>
            </a:r>
            <a:r>
              <a:rPr lang="en-US" altLang="zh-CN" sz="1200" dirty="0">
                <a:solidFill>
                  <a:schemeClr val="bg1">
                    <a:lumMod val="10000"/>
                  </a:schemeClr>
                </a:solidFill>
              </a:rPr>
              <a:t>5000 port </a:t>
            </a:r>
            <a:r>
              <a:rPr lang="zh-CN" altLang="en-US" sz="1200" dirty="0">
                <a:solidFill>
                  <a:schemeClr val="bg1">
                    <a:lumMod val="10000"/>
                  </a:schemeClr>
                </a:solidFill>
              </a:rPr>
              <a:t>映射到本機的</a:t>
            </a:r>
            <a:r>
              <a:rPr lang="en-US" altLang="zh-CN" sz="1200" dirty="0">
                <a:solidFill>
                  <a:schemeClr val="bg1">
                    <a:lumMod val="10000"/>
                  </a:schemeClr>
                </a:solidFill>
              </a:rPr>
              <a:t>80 port</a:t>
            </a:r>
          </a:p>
        </p:txBody>
      </p:sp>
    </p:spTree>
    <p:extLst>
      <p:ext uri="{BB962C8B-B14F-4D97-AF65-F5344CB8AC3E}">
        <p14:creationId xmlns:p14="http://schemas.microsoft.com/office/powerpoint/2010/main" val="5849870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1800" dirty="0"/>
              <a:t>Docker </a:t>
            </a:r>
            <a:r>
              <a:rPr lang="en-US" altLang="zh-TW" sz="1800" dirty="0" err="1"/>
              <a:t>Cli</a:t>
            </a:r>
            <a:r>
              <a:rPr lang="zh-CN" altLang="en-US" sz="1800" dirty="0"/>
              <a:t>操作示範</a:t>
            </a:r>
            <a:endParaRPr lang="zh-TW" altLang="en-US" sz="1800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step1-4. </a:t>
            </a:r>
            <a:r>
              <a:rPr lang="zh-TW" altLang="en-US" dirty="0"/>
              <a:t>參數介紹</a:t>
            </a:r>
            <a:r>
              <a:rPr lang="en-US" altLang="zh-TW" dirty="0"/>
              <a:t>-</a:t>
            </a:r>
            <a:r>
              <a:rPr lang="en" altLang="zh-TW" b="1" dirty="0"/>
              <a:t>-p (--</a:t>
            </a:r>
            <a:r>
              <a:rPr lang="en" altLang="zh-TW" b="1" dirty="0" err="1"/>
              <a:t>publis</a:t>
            </a:r>
            <a:r>
              <a:rPr lang="en" altLang="zh-TW" b="1" dirty="0"/>
              <a:t>)</a:t>
            </a:r>
            <a:r>
              <a:rPr lang="zh-TW" altLang="en-US" b="1" dirty="0"/>
              <a:t> 端口映射</a:t>
            </a:r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altLang="zh-TW" sz="1600" dirty="0"/>
              <a:t>Step</a:t>
            </a:r>
          </a:p>
          <a:p>
            <a:r>
              <a:rPr lang="en-US" altLang="zh-TW" sz="1600" dirty="0"/>
              <a:t>1</a:t>
            </a:r>
            <a:endParaRPr lang="zh-TW" altLang="en-US" sz="1600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72F1D19E-ECCD-42C2-A508-F8AE06DCF5E2}" type="slidenum">
              <a:rPr lang="en-US" altLang="zh-TW" smtClean="0"/>
              <a:pPr/>
              <a:t>15</a:t>
            </a:fld>
            <a:endParaRPr lang="en-US" altLang="zh-TW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8781272F-1FBC-5047-8DBE-B6DF0CC8CA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68" y="1119721"/>
            <a:ext cx="8520048" cy="3312368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02BEDB42-B2E3-C348-AE22-FA63E30F85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150" y="4648145"/>
            <a:ext cx="8267700" cy="74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9873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1800" dirty="0"/>
              <a:t>Docker </a:t>
            </a:r>
            <a:r>
              <a:rPr lang="en-US" altLang="zh-TW" sz="1800" dirty="0" err="1"/>
              <a:t>Cli</a:t>
            </a:r>
            <a:r>
              <a:rPr lang="zh-CN" altLang="en-US" sz="1800" dirty="0"/>
              <a:t>操作示範</a:t>
            </a:r>
            <a:endParaRPr lang="zh-TW" altLang="en-US" sz="1800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step1-4. </a:t>
            </a:r>
            <a:r>
              <a:rPr lang="zh-TW" altLang="en-US" dirty="0"/>
              <a:t>參數介紹</a:t>
            </a:r>
            <a:r>
              <a:rPr lang="en-US" altLang="zh-TW" dirty="0"/>
              <a:t>-</a:t>
            </a:r>
            <a:r>
              <a:rPr lang="en" altLang="zh-TW" b="1" dirty="0"/>
              <a:t>-p (--</a:t>
            </a:r>
            <a:r>
              <a:rPr lang="en" altLang="zh-TW" b="1" dirty="0" err="1"/>
              <a:t>publis</a:t>
            </a:r>
            <a:r>
              <a:rPr lang="en" altLang="zh-TW" b="1" dirty="0"/>
              <a:t>)</a:t>
            </a:r>
            <a:r>
              <a:rPr lang="zh-TW" altLang="en-US" b="1" dirty="0"/>
              <a:t> 端口映射</a:t>
            </a:r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altLang="zh-TW" sz="1600" dirty="0"/>
              <a:t>Step</a:t>
            </a:r>
          </a:p>
          <a:p>
            <a:r>
              <a:rPr lang="en-US" altLang="zh-TW" sz="1600" dirty="0"/>
              <a:t>1</a:t>
            </a:r>
            <a:endParaRPr lang="zh-TW" altLang="en-US" sz="1600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72F1D19E-ECCD-42C2-A508-F8AE06DCF5E2}" type="slidenum">
              <a:rPr lang="en-US" altLang="zh-TW" smtClean="0"/>
              <a:pPr/>
              <a:t>16</a:t>
            </a:fld>
            <a:endParaRPr lang="en-US" altLang="zh-TW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C4E04700-588C-2348-A86B-2E3651923490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971568" y="1412776"/>
            <a:ext cx="7344848" cy="4104456"/>
          </a:xfrm>
        </p:spPr>
        <p:txBody>
          <a:bodyPr/>
          <a:lstStyle/>
          <a:p>
            <a:pPr marL="0" indent="0">
              <a:buNone/>
            </a:pPr>
            <a:r>
              <a:rPr lang="zh-TW" altLang="en-US" sz="1800" b="1" dirty="0">
                <a:solidFill>
                  <a:schemeClr val="bg1">
                    <a:lumMod val="10000"/>
                  </a:schemeClr>
                </a:solidFill>
              </a:rPr>
              <a:t>補充：</a:t>
            </a:r>
            <a:endParaRPr lang="en-US" altLang="zh-TW" sz="1800" b="1" dirty="0">
              <a:solidFill>
                <a:schemeClr val="bg1">
                  <a:lumMod val="10000"/>
                </a:schemeClr>
              </a:solidFill>
            </a:endParaRPr>
          </a:p>
          <a:p>
            <a:r>
              <a:rPr lang="en" altLang="zh-TW" b="1" dirty="0">
                <a:solidFill>
                  <a:schemeClr val="bg1">
                    <a:lumMod val="10000"/>
                  </a:schemeClr>
                </a:solidFill>
              </a:rPr>
              <a:t>docker run </a:t>
            </a:r>
            <a:r>
              <a:rPr lang="zh-TW" altLang="en-US" b="1" dirty="0">
                <a:solidFill>
                  <a:schemeClr val="bg1">
                    <a:lumMod val="10000"/>
                  </a:schemeClr>
                </a:solidFill>
              </a:rPr>
              <a:t>可以基於</a:t>
            </a:r>
            <a:r>
              <a:rPr lang="en" altLang="zh-TW" b="1" dirty="0">
                <a:solidFill>
                  <a:schemeClr val="bg1">
                    <a:lumMod val="10000"/>
                  </a:schemeClr>
                </a:solidFill>
              </a:rPr>
              <a:t>bash </a:t>
            </a:r>
            <a:r>
              <a:rPr lang="zh-TW" altLang="en-US" b="1" dirty="0">
                <a:solidFill>
                  <a:schemeClr val="bg1">
                    <a:lumMod val="10000"/>
                  </a:schemeClr>
                </a:solidFill>
              </a:rPr>
              <a:t>或</a:t>
            </a:r>
            <a:r>
              <a:rPr lang="en" altLang="zh-TW" b="1" dirty="0" err="1">
                <a:solidFill>
                  <a:schemeClr val="bg1">
                    <a:lumMod val="10000"/>
                  </a:schemeClr>
                </a:solidFill>
              </a:rPr>
              <a:t>sh</a:t>
            </a:r>
            <a:r>
              <a:rPr lang="en" altLang="zh-TW" b="1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zh-TW" altLang="en-US" b="1" dirty="0">
                <a:solidFill>
                  <a:schemeClr val="bg1">
                    <a:lumMod val="10000"/>
                  </a:schemeClr>
                </a:solidFill>
              </a:rPr>
              <a:t>進行多行指令：</a:t>
            </a:r>
            <a:endParaRPr lang="en-US" altLang="zh-TW" b="1" dirty="0">
              <a:solidFill>
                <a:schemeClr val="bg1">
                  <a:lumMod val="10000"/>
                </a:schemeClr>
              </a:solidFill>
            </a:endParaRPr>
          </a:p>
          <a:p>
            <a:endParaRPr lang="en-US" altLang="zh-TW" b="1" dirty="0">
              <a:solidFill>
                <a:schemeClr val="bg1">
                  <a:lumMod val="10000"/>
                </a:schemeClr>
              </a:solidFill>
            </a:endParaRPr>
          </a:p>
          <a:p>
            <a:endParaRPr lang="en-US" altLang="zh-TW" b="1" dirty="0">
              <a:solidFill>
                <a:schemeClr val="bg1">
                  <a:lumMod val="10000"/>
                </a:schemeClr>
              </a:solidFill>
            </a:endParaRPr>
          </a:p>
          <a:p>
            <a:endParaRPr lang="en-US" altLang="zh-TW" b="1" dirty="0">
              <a:solidFill>
                <a:schemeClr val="bg1">
                  <a:lumMod val="10000"/>
                </a:schemeClr>
              </a:solidFill>
            </a:endParaRPr>
          </a:p>
          <a:p>
            <a:pPr marL="0" indent="0">
              <a:buNone/>
            </a:pPr>
            <a:r>
              <a:rPr lang="zh-TW" altLang="en-US" sz="1800" b="1" dirty="0">
                <a:solidFill>
                  <a:schemeClr val="bg1">
                    <a:lumMod val="10000"/>
                  </a:schemeClr>
                </a:solidFill>
              </a:rPr>
              <a:t>答案是：</a:t>
            </a:r>
            <a:r>
              <a:rPr lang="en" altLang="zh-TW" sz="1800" b="1" dirty="0">
                <a:solidFill>
                  <a:schemeClr val="bg1">
                    <a:lumMod val="10000"/>
                  </a:schemeClr>
                </a:solidFill>
              </a:rPr>
              <a:t>YES!</a:t>
            </a:r>
          </a:p>
          <a:p>
            <a:r>
              <a:rPr lang="zh-TW" altLang="en-US" dirty="0">
                <a:solidFill>
                  <a:schemeClr val="bg1">
                    <a:lumMod val="10000"/>
                  </a:schemeClr>
                </a:solidFill>
              </a:rPr>
              <a:t>試試下面的指令：</a:t>
            </a:r>
          </a:p>
          <a:p>
            <a:endParaRPr lang="en-US" altLang="zh-TW" dirty="0">
              <a:solidFill>
                <a:schemeClr val="bg1">
                  <a:lumMod val="10000"/>
                </a:schemeClr>
              </a:solidFill>
            </a:endParaRPr>
          </a:p>
          <a:p>
            <a:endParaRPr lang="en-US" altLang="zh-TW" dirty="0">
              <a:solidFill>
                <a:schemeClr val="bg1">
                  <a:lumMod val="10000"/>
                </a:schemeClr>
              </a:solidFill>
            </a:endParaRPr>
          </a:p>
          <a:p>
            <a:endParaRPr lang="en-US" altLang="zh-TW" dirty="0">
              <a:solidFill>
                <a:schemeClr val="bg1">
                  <a:lumMod val="10000"/>
                </a:schemeClr>
              </a:solidFill>
            </a:endParaRPr>
          </a:p>
          <a:p>
            <a:r>
              <a:rPr lang="zh-CN" altLang="en-US" dirty="0">
                <a:solidFill>
                  <a:schemeClr val="bg1">
                    <a:lumMod val="10000"/>
                  </a:schemeClr>
                </a:solidFill>
              </a:rPr>
              <a:t>或是你也可以看看寫好的</a:t>
            </a:r>
            <a:r>
              <a:rPr lang="zh-TW" altLang="en-US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n" altLang="zh-TW" dirty="0">
                <a:solidFill>
                  <a:schemeClr val="bg1">
                    <a:lumMod val="10000"/>
                  </a:schemeClr>
                </a:solidFill>
              </a:rPr>
              <a:t>./step1-</a:t>
            </a:r>
            <a:r>
              <a:rPr lang="en-US" altLang="zh-TW" dirty="0">
                <a:solidFill>
                  <a:schemeClr val="bg1">
                    <a:lumMod val="10000"/>
                  </a:schemeClr>
                </a:solidFill>
              </a:rPr>
              <a:t>4</a:t>
            </a:r>
            <a:r>
              <a:rPr lang="en" altLang="zh-TW" dirty="0">
                <a:solidFill>
                  <a:schemeClr val="bg1">
                    <a:lumMod val="10000"/>
                  </a:schemeClr>
                </a:solidFill>
              </a:rPr>
              <a:t>.</a:t>
            </a:r>
            <a:r>
              <a:rPr lang="en" altLang="zh-TW" dirty="0" err="1">
                <a:solidFill>
                  <a:schemeClr val="bg1">
                    <a:lumMod val="10000"/>
                  </a:schemeClr>
                </a:solidFill>
              </a:rPr>
              <a:t>sh</a:t>
            </a:r>
            <a:endParaRPr lang="en" altLang="zh-TW" dirty="0">
              <a:solidFill>
                <a:schemeClr val="bg1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zh-TW" altLang="en-US" dirty="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B601CDCB-9B7A-DE48-A589-3E20A5024AF4}"/>
              </a:ext>
            </a:extLst>
          </p:cNvPr>
          <p:cNvSpPr txBox="1"/>
          <p:nvPr/>
        </p:nvSpPr>
        <p:spPr>
          <a:xfrm>
            <a:off x="1043608" y="2060848"/>
            <a:ext cx="6760713" cy="461665"/>
          </a:xfrm>
          <a:prstGeom prst="rect">
            <a:avLst/>
          </a:prstGeom>
          <a:solidFill>
            <a:schemeClr val="accent6">
              <a:lumMod val="85000"/>
            </a:schemeClr>
          </a:solidFill>
          <a:ln w="3175">
            <a:solidFill>
              <a:schemeClr val="bg1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1200" dirty="0">
                <a:solidFill>
                  <a:schemeClr val="bg1">
                    <a:lumMod val="10000"/>
                  </a:schemeClr>
                </a:solidFill>
              </a:rPr>
              <a:t>每次都要進入</a:t>
            </a:r>
            <a:r>
              <a:rPr lang="en" altLang="zh-TW" sz="1200" dirty="0">
                <a:solidFill>
                  <a:schemeClr val="bg1">
                    <a:lumMod val="10000"/>
                  </a:schemeClr>
                </a:solidFill>
              </a:rPr>
              <a:t>container</a:t>
            </a:r>
            <a:r>
              <a:rPr lang="zh-TW" altLang="en-US" sz="1200" dirty="0">
                <a:solidFill>
                  <a:schemeClr val="bg1">
                    <a:lumMod val="10000"/>
                  </a:schemeClr>
                </a:solidFill>
              </a:rPr>
              <a:t>再安裝</a:t>
            </a:r>
            <a:r>
              <a:rPr lang="en" altLang="zh-TW" sz="1200" dirty="0">
                <a:solidFill>
                  <a:schemeClr val="bg1">
                    <a:lumMod val="10000"/>
                  </a:schemeClr>
                </a:solidFill>
              </a:rPr>
              <a:t>flask</a:t>
            </a:r>
            <a:r>
              <a:rPr lang="zh-TW" altLang="en-US" sz="1200" dirty="0">
                <a:solidFill>
                  <a:schemeClr val="bg1">
                    <a:lumMod val="10000"/>
                  </a:schemeClr>
                </a:solidFill>
              </a:rPr>
              <a:t>太麻煩了，有沒有辦法可以在</a:t>
            </a:r>
            <a:r>
              <a:rPr lang="en" altLang="zh-TW" sz="1200" dirty="0">
                <a:solidFill>
                  <a:schemeClr val="bg1">
                    <a:lumMod val="10000"/>
                  </a:schemeClr>
                </a:solidFill>
              </a:rPr>
              <a:t>docker run </a:t>
            </a:r>
            <a:r>
              <a:rPr lang="zh-TW" altLang="en-US" sz="1200" dirty="0">
                <a:solidFill>
                  <a:schemeClr val="bg1">
                    <a:lumMod val="10000"/>
                  </a:schemeClr>
                </a:solidFill>
              </a:rPr>
              <a:t>執行的時候順便安裝並開啟</a:t>
            </a:r>
            <a:r>
              <a:rPr lang="en" altLang="zh-TW" sz="1200" dirty="0" err="1">
                <a:solidFill>
                  <a:schemeClr val="bg1">
                    <a:lumMod val="10000"/>
                  </a:schemeClr>
                </a:solidFill>
              </a:rPr>
              <a:t>app.py</a:t>
            </a:r>
            <a:r>
              <a:rPr lang="zh-TW" altLang="en-US" sz="1200" dirty="0">
                <a:solidFill>
                  <a:schemeClr val="bg1">
                    <a:lumMod val="10000"/>
                  </a:schemeClr>
                </a:solidFill>
              </a:rPr>
              <a:t>呢？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E21FD468-DCF5-834D-B603-C6AE09EFF143}"/>
              </a:ext>
            </a:extLst>
          </p:cNvPr>
          <p:cNvSpPr txBox="1"/>
          <p:nvPr/>
        </p:nvSpPr>
        <p:spPr>
          <a:xfrm>
            <a:off x="1043607" y="3371923"/>
            <a:ext cx="6760713" cy="646331"/>
          </a:xfrm>
          <a:prstGeom prst="rect">
            <a:avLst/>
          </a:prstGeom>
          <a:solidFill>
            <a:schemeClr val="accent6">
              <a:lumMod val="85000"/>
            </a:schemeClr>
          </a:solidFill>
          <a:ln w="3175">
            <a:solidFill>
              <a:schemeClr val="bg1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" altLang="zh-TW" sz="1200" dirty="0">
                <a:solidFill>
                  <a:schemeClr val="bg1">
                    <a:lumMod val="10000"/>
                  </a:schemeClr>
                </a:solidFill>
              </a:rPr>
              <a:t>docker run -it --rm -v $(</a:t>
            </a:r>
            <a:r>
              <a:rPr lang="en" altLang="zh-TW" sz="1200" dirty="0" err="1">
                <a:solidFill>
                  <a:schemeClr val="bg1">
                    <a:lumMod val="10000"/>
                  </a:schemeClr>
                </a:solidFill>
              </a:rPr>
              <a:t>pwd</a:t>
            </a:r>
            <a:r>
              <a:rPr lang="en" altLang="zh-TW" sz="1200" dirty="0">
                <a:solidFill>
                  <a:schemeClr val="bg1">
                    <a:lumMod val="10000"/>
                  </a:schemeClr>
                </a:solidFill>
              </a:rPr>
              <a:t>)/code:/</a:t>
            </a:r>
            <a:r>
              <a:rPr lang="en" altLang="zh-TW" sz="1200" dirty="0" err="1">
                <a:solidFill>
                  <a:schemeClr val="bg1">
                    <a:lumMod val="10000"/>
                  </a:schemeClr>
                </a:solidFill>
              </a:rPr>
              <a:t>tmp</a:t>
            </a:r>
            <a:r>
              <a:rPr lang="en" altLang="zh-TW" sz="1200" dirty="0">
                <a:solidFill>
                  <a:schemeClr val="bg1">
                    <a:lumMod val="10000"/>
                  </a:schemeClr>
                </a:solidFill>
              </a:rPr>
              <a:t>/</a:t>
            </a:r>
            <a:r>
              <a:rPr lang="en" altLang="zh-TW" sz="1200" dirty="0" err="1">
                <a:solidFill>
                  <a:schemeClr val="bg1">
                    <a:lumMod val="10000"/>
                  </a:schemeClr>
                </a:solidFill>
              </a:rPr>
              <a:t>py_code</a:t>
            </a:r>
            <a:r>
              <a:rPr lang="en" altLang="zh-TW" sz="1200" dirty="0">
                <a:solidFill>
                  <a:schemeClr val="bg1">
                    <a:lumMod val="10000"/>
                  </a:schemeClr>
                </a:solidFill>
              </a:rPr>
              <a:t> -p 80:5000 python:3.7 bash -c 'pip install flask==0.12 &amp;&amp; python /</a:t>
            </a:r>
            <a:r>
              <a:rPr lang="en" altLang="zh-TW" sz="1200" dirty="0" err="1">
                <a:solidFill>
                  <a:schemeClr val="bg1">
                    <a:lumMod val="10000"/>
                  </a:schemeClr>
                </a:solidFill>
              </a:rPr>
              <a:t>tmp</a:t>
            </a:r>
            <a:r>
              <a:rPr lang="en" altLang="zh-TW" sz="1200" dirty="0">
                <a:solidFill>
                  <a:schemeClr val="bg1">
                    <a:lumMod val="10000"/>
                  </a:schemeClr>
                </a:solidFill>
              </a:rPr>
              <a:t>/</a:t>
            </a:r>
            <a:r>
              <a:rPr lang="en" altLang="zh-TW" sz="1200" dirty="0" err="1">
                <a:solidFill>
                  <a:schemeClr val="bg1">
                    <a:lumMod val="10000"/>
                  </a:schemeClr>
                </a:solidFill>
              </a:rPr>
              <a:t>py_code</a:t>
            </a:r>
            <a:r>
              <a:rPr lang="en" altLang="zh-TW" sz="1200" dirty="0">
                <a:solidFill>
                  <a:schemeClr val="bg1">
                    <a:lumMod val="10000"/>
                  </a:schemeClr>
                </a:solidFill>
              </a:rPr>
              <a:t>/</a:t>
            </a:r>
            <a:r>
              <a:rPr lang="en" altLang="zh-TW" sz="1200" dirty="0" err="1">
                <a:solidFill>
                  <a:schemeClr val="bg1">
                    <a:lumMod val="10000"/>
                  </a:schemeClr>
                </a:solidFill>
              </a:rPr>
              <a:t>app.py</a:t>
            </a:r>
            <a:r>
              <a:rPr lang="en" altLang="zh-TW" sz="1200" dirty="0">
                <a:solidFill>
                  <a:schemeClr val="bg1">
                    <a:lumMod val="10000"/>
                  </a:schemeClr>
                </a:solidFill>
              </a:rPr>
              <a:t>’</a:t>
            </a:r>
          </a:p>
          <a:p>
            <a:r>
              <a:rPr lang="en" altLang="zh-TW" sz="1200" dirty="0">
                <a:solidFill>
                  <a:schemeClr val="bg1">
                    <a:lumMod val="10000"/>
                  </a:schemeClr>
                </a:solidFill>
              </a:rPr>
              <a:t>#bash -c: </a:t>
            </a:r>
            <a:r>
              <a:rPr lang="zh-TW" altLang="en-US" sz="1200" dirty="0">
                <a:solidFill>
                  <a:schemeClr val="bg1">
                    <a:lumMod val="10000"/>
                  </a:schemeClr>
                </a:solidFill>
              </a:rPr>
              <a:t>讓</a:t>
            </a:r>
            <a:r>
              <a:rPr lang="en" altLang="zh-TW" sz="1200" dirty="0">
                <a:solidFill>
                  <a:schemeClr val="bg1">
                    <a:lumMod val="10000"/>
                  </a:schemeClr>
                </a:solidFill>
              </a:rPr>
              <a:t>bash </a:t>
            </a:r>
            <a:r>
              <a:rPr lang="zh-TW" altLang="en-US" sz="1200" dirty="0">
                <a:solidFill>
                  <a:schemeClr val="bg1">
                    <a:lumMod val="10000"/>
                  </a:schemeClr>
                </a:solidFill>
              </a:rPr>
              <a:t>後面的指令已字串讀入，並以</a:t>
            </a:r>
            <a:r>
              <a:rPr lang="en-US" altLang="zh-TW" sz="1200" dirty="0">
                <a:solidFill>
                  <a:schemeClr val="bg1">
                    <a:lumMod val="10000"/>
                  </a:schemeClr>
                </a:solidFill>
              </a:rPr>
              <a:t>&amp;&amp;</a:t>
            </a:r>
            <a:r>
              <a:rPr lang="zh-TW" altLang="en-US" sz="1200" dirty="0">
                <a:solidFill>
                  <a:schemeClr val="bg1">
                    <a:lumMod val="10000"/>
                  </a:schemeClr>
                </a:solidFill>
              </a:rPr>
              <a:t>做區隔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A9CA1BED-8915-3349-BCED-7E2EFCFBF3C7}"/>
              </a:ext>
            </a:extLst>
          </p:cNvPr>
          <p:cNvSpPr txBox="1"/>
          <p:nvPr/>
        </p:nvSpPr>
        <p:spPr>
          <a:xfrm>
            <a:off x="1043607" y="4390361"/>
            <a:ext cx="6760713" cy="253916"/>
          </a:xfrm>
          <a:prstGeom prst="rect">
            <a:avLst/>
          </a:prstGeom>
          <a:solidFill>
            <a:srgbClr val="FFEFDD"/>
          </a:solidFill>
          <a:ln w="3175">
            <a:solidFill>
              <a:schemeClr val="bg1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" altLang="zh-TW" sz="1050" dirty="0">
                <a:solidFill>
                  <a:schemeClr val="bg1">
                    <a:lumMod val="10000"/>
                  </a:schemeClr>
                </a:solidFill>
              </a:rPr>
              <a:t>cat step1-</a:t>
            </a:r>
            <a:r>
              <a:rPr lang="en-US" altLang="zh-TW" sz="1050" dirty="0">
                <a:solidFill>
                  <a:schemeClr val="bg1">
                    <a:lumMod val="10000"/>
                  </a:schemeClr>
                </a:solidFill>
              </a:rPr>
              <a:t>4</a:t>
            </a:r>
            <a:r>
              <a:rPr lang="en" altLang="zh-TW" sz="1050" dirty="0">
                <a:solidFill>
                  <a:schemeClr val="bg1">
                    <a:lumMod val="10000"/>
                  </a:schemeClr>
                </a:solidFill>
              </a:rPr>
              <a:t>.sh</a:t>
            </a: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FA1F140B-8BBB-1C48-8164-C8BC787F51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688" y="4789855"/>
            <a:ext cx="7902624" cy="557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4844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1800" dirty="0"/>
              <a:t>Docker </a:t>
            </a:r>
            <a:r>
              <a:rPr lang="en-US" altLang="zh-TW" sz="1800" dirty="0" err="1"/>
              <a:t>Cli</a:t>
            </a:r>
            <a:r>
              <a:rPr lang="zh-CN" altLang="en-US" sz="1800" dirty="0"/>
              <a:t>操作示範</a:t>
            </a:r>
            <a:endParaRPr lang="zh-TW" altLang="en-US" sz="1800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step1-5. </a:t>
            </a:r>
            <a:r>
              <a:rPr lang="en" altLang="zh-TW" b="1" dirty="0"/>
              <a:t>docker run</a:t>
            </a:r>
            <a:r>
              <a:rPr lang="zh-CN" altLang="en-US" dirty="0"/>
              <a:t>其他參數介紹</a:t>
            </a:r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altLang="zh-TW" sz="1600" dirty="0"/>
              <a:t>Step</a:t>
            </a:r>
          </a:p>
          <a:p>
            <a:r>
              <a:rPr lang="en-US" altLang="zh-TW" sz="1600" dirty="0"/>
              <a:t>1</a:t>
            </a:r>
            <a:endParaRPr lang="zh-TW" altLang="en-US" sz="1600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72F1D19E-ECCD-42C2-A508-F8AE06DCF5E2}" type="slidenum">
              <a:rPr lang="en-US" altLang="zh-TW" smtClean="0"/>
              <a:pPr/>
              <a:t>17</a:t>
            </a:fld>
            <a:endParaRPr lang="en-US" altLang="zh-TW"/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96074175-49D3-4F48-A64E-DEE9783FC449}"/>
              </a:ext>
            </a:extLst>
          </p:cNvPr>
          <p:cNvSpPr>
            <a:spLocks noGrp="1"/>
          </p:cNvSpPr>
          <p:nvPr>
            <p:ph sz="quarter" idx="25"/>
          </p:nvPr>
        </p:nvSpPr>
        <p:spPr/>
        <p:txBody>
          <a:bodyPr/>
          <a:lstStyle/>
          <a:p>
            <a:r>
              <a:rPr lang="en" altLang="zh-TW" dirty="0">
                <a:solidFill>
                  <a:schemeClr val="bg1">
                    <a:lumMod val="10000"/>
                  </a:schemeClr>
                </a:solidFill>
              </a:rPr>
              <a:t>-d, --detach</a:t>
            </a:r>
            <a:r>
              <a:rPr lang="zh-TW" altLang="en" dirty="0">
                <a:solidFill>
                  <a:schemeClr val="bg1">
                    <a:lumMod val="10000"/>
                  </a:schemeClr>
                </a:solidFill>
              </a:rPr>
              <a:t>：</a:t>
            </a:r>
            <a:r>
              <a:rPr lang="zh-TW" altLang="en-US" dirty="0">
                <a:solidFill>
                  <a:schemeClr val="bg1">
                    <a:lumMod val="10000"/>
                  </a:schemeClr>
                </a:solidFill>
              </a:rPr>
              <a:t>前面我們已經可以用一個指令安裝</a:t>
            </a:r>
            <a:r>
              <a:rPr lang="en" altLang="zh-TW" dirty="0">
                <a:solidFill>
                  <a:schemeClr val="bg1">
                    <a:lumMod val="10000"/>
                  </a:schemeClr>
                </a:solidFill>
              </a:rPr>
              <a:t>Flask</a:t>
            </a:r>
            <a:r>
              <a:rPr lang="zh-TW" altLang="en-US" dirty="0">
                <a:solidFill>
                  <a:schemeClr val="bg1">
                    <a:lumMod val="10000"/>
                  </a:schemeClr>
                </a:solidFill>
              </a:rPr>
              <a:t>並執行</a:t>
            </a:r>
            <a:r>
              <a:rPr lang="en" altLang="zh-TW" dirty="0" err="1">
                <a:solidFill>
                  <a:schemeClr val="bg1">
                    <a:lumMod val="10000"/>
                  </a:schemeClr>
                </a:solidFill>
              </a:rPr>
              <a:t>app.py</a:t>
            </a:r>
            <a:r>
              <a:rPr lang="zh-TW" altLang="en-US" dirty="0">
                <a:solidFill>
                  <a:schemeClr val="bg1">
                    <a:lumMod val="10000"/>
                  </a:schemeClr>
                </a:solidFill>
              </a:rPr>
              <a:t>了，如果我們不想上她佔用我們的畫面的話，我們可以用</a:t>
            </a:r>
            <a:r>
              <a:rPr lang="en-US" altLang="zh-TW" dirty="0">
                <a:solidFill>
                  <a:schemeClr val="bg1">
                    <a:lumMod val="10000"/>
                  </a:schemeClr>
                </a:solidFill>
              </a:rPr>
              <a:t>-</a:t>
            </a:r>
            <a:r>
              <a:rPr lang="en" altLang="zh-TW" dirty="0">
                <a:solidFill>
                  <a:schemeClr val="bg1">
                    <a:lumMod val="10000"/>
                  </a:schemeClr>
                </a:solidFill>
              </a:rPr>
              <a:t>d</a:t>
            </a:r>
            <a:r>
              <a:rPr lang="zh-TW" altLang="en-US" dirty="0">
                <a:solidFill>
                  <a:schemeClr val="bg1">
                    <a:lumMod val="10000"/>
                  </a:schemeClr>
                </a:solidFill>
              </a:rPr>
              <a:t>讓他在背景執行。</a:t>
            </a:r>
            <a:endParaRPr lang="en-US" altLang="zh-TW" dirty="0">
              <a:solidFill>
                <a:schemeClr val="bg1">
                  <a:lumMod val="10000"/>
                </a:schemeClr>
              </a:solidFill>
            </a:endParaRPr>
          </a:p>
          <a:p>
            <a:r>
              <a:rPr lang="en" altLang="zh-TW" dirty="0">
                <a:solidFill>
                  <a:schemeClr val="bg1">
                    <a:lumMod val="10000"/>
                  </a:schemeClr>
                </a:solidFill>
              </a:rPr>
              <a:t>--name</a:t>
            </a:r>
            <a:r>
              <a:rPr lang="zh-TW" altLang="en" dirty="0">
                <a:solidFill>
                  <a:schemeClr val="bg1">
                    <a:lumMod val="10000"/>
                  </a:schemeClr>
                </a:solidFill>
              </a:rPr>
              <a:t>：</a:t>
            </a:r>
            <a:r>
              <a:rPr lang="zh-TW" altLang="en-US" dirty="0">
                <a:solidFill>
                  <a:schemeClr val="bg1">
                    <a:lumMod val="10000"/>
                  </a:schemeClr>
                </a:solidFill>
              </a:rPr>
              <a:t>當我們有很多個</a:t>
            </a:r>
            <a:r>
              <a:rPr lang="en" altLang="zh-TW" dirty="0">
                <a:solidFill>
                  <a:schemeClr val="bg1">
                    <a:lumMod val="10000"/>
                  </a:schemeClr>
                </a:solidFill>
              </a:rPr>
              <a:t>container </a:t>
            </a:r>
            <a:r>
              <a:rPr lang="zh-TW" altLang="en-US" dirty="0">
                <a:solidFill>
                  <a:schemeClr val="bg1">
                    <a:lumMod val="10000"/>
                  </a:schemeClr>
                </a:solidFill>
              </a:rPr>
              <a:t>時可以針對個別</a:t>
            </a:r>
            <a:r>
              <a:rPr lang="en" altLang="zh-TW" dirty="0">
                <a:solidFill>
                  <a:schemeClr val="bg1">
                    <a:lumMod val="10000"/>
                  </a:schemeClr>
                </a:solidFill>
              </a:rPr>
              <a:t>container</a:t>
            </a:r>
            <a:r>
              <a:rPr lang="zh-TW" altLang="en-US" dirty="0">
                <a:solidFill>
                  <a:schemeClr val="bg1">
                    <a:lumMod val="10000"/>
                  </a:schemeClr>
                </a:solidFill>
              </a:rPr>
              <a:t>進行命名，這樣就不用每次都要查。</a:t>
            </a:r>
            <a:endParaRPr lang="en-US" altLang="zh-TW" dirty="0">
              <a:solidFill>
                <a:schemeClr val="bg1">
                  <a:lumMod val="10000"/>
                </a:schemeClr>
              </a:solidFill>
            </a:endParaRPr>
          </a:p>
          <a:p>
            <a:r>
              <a:rPr lang="en" altLang="zh-TW" dirty="0">
                <a:solidFill>
                  <a:schemeClr val="bg1">
                    <a:lumMod val="10000"/>
                  </a:schemeClr>
                </a:solidFill>
              </a:rPr>
              <a:t>--restart</a:t>
            </a:r>
            <a:r>
              <a:rPr lang="zh-TW" altLang="en" dirty="0">
                <a:solidFill>
                  <a:schemeClr val="bg1">
                    <a:lumMod val="10000"/>
                  </a:schemeClr>
                </a:solidFill>
              </a:rPr>
              <a:t>：</a:t>
            </a:r>
            <a:r>
              <a:rPr lang="zh-TW" altLang="en-US" dirty="0">
                <a:solidFill>
                  <a:schemeClr val="bg1">
                    <a:lumMod val="10000"/>
                  </a:schemeClr>
                </a:solidFill>
              </a:rPr>
              <a:t>如果容器運行失敗，重新運行。</a:t>
            </a:r>
            <a:endParaRPr lang="en-US" altLang="zh-TW" dirty="0">
              <a:solidFill>
                <a:schemeClr val="bg1">
                  <a:lumMod val="10000"/>
                </a:schemeClr>
              </a:solidFill>
            </a:endParaRPr>
          </a:p>
          <a:p>
            <a:pPr lvl="1"/>
            <a:r>
              <a:rPr lang="zh-TW" altLang="en-US" dirty="0">
                <a:solidFill>
                  <a:schemeClr val="bg1">
                    <a:lumMod val="10000"/>
                  </a:schemeClr>
                </a:solidFill>
              </a:rPr>
              <a:t>無法與</a:t>
            </a:r>
            <a:r>
              <a:rPr lang="en-US" altLang="zh-TW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n-US" altLang="zh-TW" dirty="0">
                <a:solidFill>
                  <a:schemeClr val="bg1">
                    <a:lumMod val="10000"/>
                  </a:schemeClr>
                </a:solidFill>
                <a:latin typeface="+mn-ea"/>
              </a:rPr>
              <a:t>--rm </a:t>
            </a:r>
            <a:r>
              <a:rPr lang="zh-CN" altLang="en-US" dirty="0">
                <a:solidFill>
                  <a:schemeClr val="bg1">
                    <a:lumMod val="10000"/>
                  </a:schemeClr>
                </a:solidFill>
                <a:latin typeface="+mn-ea"/>
              </a:rPr>
              <a:t>同時使用。</a:t>
            </a:r>
            <a:endParaRPr lang="zh-TW" altLang="en-US" dirty="0">
              <a:solidFill>
                <a:schemeClr val="bg1">
                  <a:lumMod val="10000"/>
                </a:schemeClr>
              </a:solidFill>
              <a:latin typeface="+mn-ea"/>
            </a:endParaRPr>
          </a:p>
          <a:p>
            <a:endParaRPr lang="zh-TW" altLang="en-US" dirty="0">
              <a:solidFill>
                <a:schemeClr val="bg1">
                  <a:lumMod val="10000"/>
                </a:schemeClr>
              </a:solidFill>
            </a:endParaRPr>
          </a:p>
          <a:p>
            <a:endParaRPr lang="zh-TW" altLang="en-US" dirty="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11861B59-5B7A-734A-8E50-78598421B5DD}"/>
              </a:ext>
            </a:extLst>
          </p:cNvPr>
          <p:cNvSpPr txBox="1"/>
          <p:nvPr/>
        </p:nvSpPr>
        <p:spPr>
          <a:xfrm>
            <a:off x="1043560" y="2980420"/>
            <a:ext cx="7200864" cy="461665"/>
          </a:xfrm>
          <a:prstGeom prst="rect">
            <a:avLst/>
          </a:prstGeom>
          <a:solidFill>
            <a:schemeClr val="accent6">
              <a:lumMod val="85000"/>
            </a:schemeClr>
          </a:solidFill>
          <a:ln w="3175">
            <a:solidFill>
              <a:schemeClr val="bg1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" altLang="zh-TW" sz="1200" dirty="0">
                <a:solidFill>
                  <a:schemeClr val="bg1">
                    <a:lumMod val="10000"/>
                  </a:schemeClr>
                </a:solidFill>
              </a:rPr>
              <a:t>docker run -</a:t>
            </a:r>
            <a:r>
              <a:rPr lang="en" altLang="zh-TW" sz="1200" dirty="0" err="1">
                <a:solidFill>
                  <a:schemeClr val="bg1">
                    <a:lumMod val="10000"/>
                  </a:schemeClr>
                </a:solidFill>
              </a:rPr>
              <a:t>dit</a:t>
            </a:r>
            <a:r>
              <a:rPr lang="en" altLang="zh-TW" sz="1200" dirty="0">
                <a:solidFill>
                  <a:schemeClr val="bg1">
                    <a:lumMod val="10000"/>
                  </a:schemeClr>
                </a:solidFill>
              </a:rPr>
              <a:t> --rm --name </a:t>
            </a:r>
            <a:r>
              <a:rPr lang="en" altLang="zh-TW" sz="1200" dirty="0" err="1">
                <a:solidFill>
                  <a:schemeClr val="bg1">
                    <a:lumMod val="10000"/>
                  </a:schemeClr>
                </a:solidFill>
              </a:rPr>
              <a:t>flask_test</a:t>
            </a:r>
            <a:r>
              <a:rPr lang="en" altLang="zh-TW" sz="1200" dirty="0">
                <a:solidFill>
                  <a:schemeClr val="bg1">
                    <a:lumMod val="10000"/>
                  </a:schemeClr>
                </a:solidFill>
              </a:rPr>
              <a:t> -v $(</a:t>
            </a:r>
            <a:r>
              <a:rPr lang="en" altLang="zh-TW" sz="1200" dirty="0" err="1">
                <a:solidFill>
                  <a:schemeClr val="bg1">
                    <a:lumMod val="10000"/>
                  </a:schemeClr>
                </a:solidFill>
              </a:rPr>
              <a:t>pwd</a:t>
            </a:r>
            <a:r>
              <a:rPr lang="en" altLang="zh-TW" sz="1200" dirty="0">
                <a:solidFill>
                  <a:schemeClr val="bg1">
                    <a:lumMod val="10000"/>
                  </a:schemeClr>
                </a:solidFill>
              </a:rPr>
              <a:t>)/code:/</a:t>
            </a:r>
            <a:r>
              <a:rPr lang="en" altLang="zh-TW" sz="1200" dirty="0" err="1">
                <a:solidFill>
                  <a:schemeClr val="bg1">
                    <a:lumMod val="10000"/>
                  </a:schemeClr>
                </a:solidFill>
              </a:rPr>
              <a:t>tmp</a:t>
            </a:r>
            <a:r>
              <a:rPr lang="en" altLang="zh-TW" sz="1200" dirty="0">
                <a:solidFill>
                  <a:schemeClr val="bg1">
                    <a:lumMod val="10000"/>
                  </a:schemeClr>
                </a:solidFill>
              </a:rPr>
              <a:t>/</a:t>
            </a:r>
            <a:r>
              <a:rPr lang="en" altLang="zh-TW" sz="1200" dirty="0" err="1">
                <a:solidFill>
                  <a:schemeClr val="bg1">
                    <a:lumMod val="10000"/>
                  </a:schemeClr>
                </a:solidFill>
              </a:rPr>
              <a:t>py_code</a:t>
            </a:r>
            <a:r>
              <a:rPr lang="en" altLang="zh-TW" sz="1200" dirty="0">
                <a:solidFill>
                  <a:schemeClr val="bg1">
                    <a:lumMod val="10000"/>
                  </a:schemeClr>
                </a:solidFill>
              </a:rPr>
              <a:t> -p 80:5000 python:3.7 /bin/bash -c 'pip install flask==0.12 &amp;&amp; python /</a:t>
            </a:r>
            <a:r>
              <a:rPr lang="en" altLang="zh-TW" sz="1200" dirty="0" err="1">
                <a:solidFill>
                  <a:schemeClr val="bg1">
                    <a:lumMod val="10000"/>
                  </a:schemeClr>
                </a:solidFill>
              </a:rPr>
              <a:t>tmp</a:t>
            </a:r>
            <a:r>
              <a:rPr lang="en" altLang="zh-TW" sz="1200" dirty="0">
                <a:solidFill>
                  <a:schemeClr val="bg1">
                    <a:lumMod val="10000"/>
                  </a:schemeClr>
                </a:solidFill>
              </a:rPr>
              <a:t>/</a:t>
            </a:r>
            <a:r>
              <a:rPr lang="en" altLang="zh-TW" sz="1200" dirty="0" err="1">
                <a:solidFill>
                  <a:schemeClr val="bg1">
                    <a:lumMod val="10000"/>
                  </a:schemeClr>
                </a:solidFill>
              </a:rPr>
              <a:t>py_code</a:t>
            </a:r>
            <a:r>
              <a:rPr lang="en" altLang="zh-TW" sz="1200" dirty="0">
                <a:solidFill>
                  <a:schemeClr val="bg1">
                    <a:lumMod val="10000"/>
                  </a:schemeClr>
                </a:solidFill>
              </a:rPr>
              <a:t>/</a:t>
            </a:r>
            <a:r>
              <a:rPr lang="en" altLang="zh-TW" sz="1200" dirty="0" err="1">
                <a:solidFill>
                  <a:schemeClr val="bg1">
                    <a:lumMod val="10000"/>
                  </a:schemeClr>
                </a:solidFill>
              </a:rPr>
              <a:t>app.py</a:t>
            </a:r>
            <a:r>
              <a:rPr lang="en" altLang="zh-TW" sz="1200" dirty="0">
                <a:solidFill>
                  <a:schemeClr val="bg1">
                    <a:lumMod val="10000"/>
                  </a:schemeClr>
                </a:solidFill>
              </a:rPr>
              <a:t>'</a:t>
            </a: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25EAF326-C21D-9042-A79F-098DFE91FE15}"/>
              </a:ext>
            </a:extLst>
          </p:cNvPr>
          <p:cNvSpPr txBox="1"/>
          <p:nvPr/>
        </p:nvSpPr>
        <p:spPr>
          <a:xfrm>
            <a:off x="1263635" y="5832221"/>
            <a:ext cx="6760713" cy="253916"/>
          </a:xfrm>
          <a:prstGeom prst="rect">
            <a:avLst/>
          </a:prstGeom>
          <a:solidFill>
            <a:srgbClr val="FFEFDD"/>
          </a:solidFill>
          <a:ln w="3175">
            <a:solidFill>
              <a:schemeClr val="bg1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" altLang="zh-TW" sz="1050" dirty="0">
                <a:solidFill>
                  <a:schemeClr val="bg1">
                    <a:lumMod val="10000"/>
                  </a:schemeClr>
                </a:solidFill>
              </a:rPr>
              <a:t>./step1-5.sh</a:t>
            </a:r>
          </a:p>
        </p:txBody>
      </p: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A39D2CE0-208F-0B47-84A6-3B4DE391EA29}"/>
              </a:ext>
            </a:extLst>
          </p:cNvPr>
          <p:cNvGrpSpPr/>
          <p:nvPr/>
        </p:nvGrpSpPr>
        <p:grpSpPr>
          <a:xfrm>
            <a:off x="129143" y="3620389"/>
            <a:ext cx="8885714" cy="887313"/>
            <a:chOff x="129143" y="3158976"/>
            <a:chExt cx="8885714" cy="887313"/>
          </a:xfrm>
        </p:grpSpPr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6E7A38AC-D44C-994F-900C-888B3C83FC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9143" y="3158976"/>
              <a:ext cx="8885714" cy="887313"/>
            </a:xfrm>
            <a:prstGeom prst="rect">
              <a:avLst/>
            </a:prstGeom>
          </p:spPr>
        </p:pic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89907F92-6649-5E49-BF13-E69035DE555B}"/>
                </a:ext>
              </a:extLst>
            </p:cNvPr>
            <p:cNvSpPr/>
            <p:nvPr/>
          </p:nvSpPr>
          <p:spPr>
            <a:xfrm>
              <a:off x="8100392" y="3602632"/>
              <a:ext cx="792088" cy="330424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pic>
        <p:nvPicPr>
          <p:cNvPr id="19" name="圖片 18">
            <a:extLst>
              <a:ext uri="{FF2B5EF4-FFF2-40B4-BE49-F238E27FC236}">
                <a16:creationId xmlns:a16="http://schemas.microsoft.com/office/drawing/2014/main" id="{849A9A8A-511D-FA42-BFD6-F8B0E22195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8510" y="4564596"/>
            <a:ext cx="5006980" cy="1240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7306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1800" dirty="0"/>
              <a:t>Docker </a:t>
            </a:r>
            <a:r>
              <a:rPr lang="en-US" altLang="zh-TW" sz="1800" dirty="0" err="1"/>
              <a:t>Cli</a:t>
            </a:r>
            <a:r>
              <a:rPr lang="zh-CN" altLang="en-US" sz="1800" dirty="0"/>
              <a:t>操作示範</a:t>
            </a:r>
            <a:endParaRPr lang="zh-TW" altLang="en-US" sz="1800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step1-5. </a:t>
            </a:r>
            <a:r>
              <a:rPr lang="en" altLang="zh-TW" b="1" dirty="0"/>
              <a:t>docker run</a:t>
            </a:r>
            <a:r>
              <a:rPr lang="zh-CN" altLang="en-US" b="1" dirty="0"/>
              <a:t>參數整理</a:t>
            </a:r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altLang="zh-TW" sz="1600" dirty="0"/>
              <a:t>Step</a:t>
            </a:r>
          </a:p>
          <a:p>
            <a:r>
              <a:rPr lang="en-US" altLang="zh-TW" sz="1600" dirty="0"/>
              <a:t>1</a:t>
            </a:r>
            <a:endParaRPr lang="zh-TW" altLang="en-US" sz="1600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72F1D19E-ECCD-42C2-A508-F8AE06DCF5E2}" type="slidenum">
              <a:rPr lang="en-US" altLang="zh-TW" smtClean="0"/>
              <a:pPr/>
              <a:t>18</a:t>
            </a:fld>
            <a:endParaRPr lang="en-US" altLang="zh-TW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332FBF56-04B6-EF4A-814F-BD0FC7BA4729}"/>
              </a:ext>
            </a:extLst>
          </p:cNvPr>
          <p:cNvSpPr txBox="1"/>
          <p:nvPr/>
        </p:nvSpPr>
        <p:spPr>
          <a:xfrm>
            <a:off x="971568" y="1700808"/>
            <a:ext cx="7200864" cy="2800767"/>
          </a:xfrm>
          <a:prstGeom prst="rect">
            <a:avLst/>
          </a:prstGeom>
          <a:solidFill>
            <a:schemeClr val="accent6">
              <a:lumMod val="85000"/>
            </a:schemeClr>
          </a:solidFill>
          <a:ln w="3175">
            <a:solidFill>
              <a:schemeClr val="bg1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" altLang="zh-TW" sz="1600" dirty="0">
                <a:solidFill>
                  <a:schemeClr val="bg1">
                    <a:lumMod val="10000"/>
                  </a:schemeClr>
                </a:solidFill>
              </a:rPr>
              <a:t>docker run -</a:t>
            </a:r>
            <a:r>
              <a:rPr lang="en" altLang="zh-TW" sz="1600" dirty="0" err="1">
                <a:solidFill>
                  <a:schemeClr val="bg1">
                    <a:lumMod val="10000"/>
                  </a:schemeClr>
                </a:solidFill>
              </a:rPr>
              <a:t>dit</a:t>
            </a:r>
            <a:r>
              <a:rPr lang="en" altLang="zh-TW" sz="1600" dirty="0">
                <a:solidFill>
                  <a:schemeClr val="bg1">
                    <a:lumMod val="10000"/>
                  </a:schemeClr>
                </a:solidFill>
              </a:rPr>
              <a:t> --name flask --rm -v $(</a:t>
            </a:r>
            <a:r>
              <a:rPr lang="en" altLang="zh-TW" sz="1600" dirty="0" err="1">
                <a:solidFill>
                  <a:schemeClr val="bg1">
                    <a:lumMod val="10000"/>
                  </a:schemeClr>
                </a:solidFill>
              </a:rPr>
              <a:t>pwd</a:t>
            </a:r>
            <a:r>
              <a:rPr lang="en" altLang="zh-TW" sz="1600" dirty="0">
                <a:solidFill>
                  <a:schemeClr val="bg1">
                    <a:lumMod val="10000"/>
                  </a:schemeClr>
                </a:solidFill>
              </a:rPr>
              <a:t>)/code:/code -p</a:t>
            </a:r>
            <a:r>
              <a:rPr lang="zh-TW" altLang="en-US" sz="1600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n-US" altLang="zh-TW" sz="1600" dirty="0">
                <a:solidFill>
                  <a:schemeClr val="bg1">
                    <a:lumMod val="10000"/>
                  </a:schemeClr>
                </a:solidFill>
              </a:rPr>
              <a:t>80</a:t>
            </a:r>
            <a:r>
              <a:rPr lang="en" altLang="zh-TW" sz="1600" dirty="0">
                <a:solidFill>
                  <a:schemeClr val="bg1">
                    <a:lumMod val="10000"/>
                  </a:schemeClr>
                </a:solidFill>
              </a:rPr>
              <a:t>:5000 python:3.6 /bin/bash -c 'pip install flask==0.12 &amp;&amp; python /</a:t>
            </a:r>
            <a:r>
              <a:rPr lang="en" altLang="zh-TW" sz="1600" dirty="0" err="1">
                <a:solidFill>
                  <a:schemeClr val="bg1">
                    <a:lumMod val="10000"/>
                  </a:schemeClr>
                </a:solidFill>
              </a:rPr>
              <a:t>tmp</a:t>
            </a:r>
            <a:r>
              <a:rPr lang="en" altLang="zh-TW" sz="1600" dirty="0">
                <a:solidFill>
                  <a:schemeClr val="bg1">
                    <a:lumMod val="10000"/>
                  </a:schemeClr>
                </a:solidFill>
              </a:rPr>
              <a:t>/</a:t>
            </a:r>
            <a:r>
              <a:rPr lang="en" altLang="zh-TW" sz="1600" dirty="0" err="1">
                <a:solidFill>
                  <a:schemeClr val="bg1">
                    <a:lumMod val="10000"/>
                  </a:schemeClr>
                </a:solidFill>
              </a:rPr>
              <a:t>py_code</a:t>
            </a:r>
            <a:r>
              <a:rPr lang="en" altLang="zh-TW" sz="1600" dirty="0">
                <a:solidFill>
                  <a:schemeClr val="bg1">
                    <a:lumMod val="10000"/>
                  </a:schemeClr>
                </a:solidFill>
              </a:rPr>
              <a:t>/</a:t>
            </a:r>
            <a:r>
              <a:rPr lang="en" altLang="zh-TW" sz="1600" dirty="0" err="1">
                <a:solidFill>
                  <a:schemeClr val="bg1">
                    <a:lumMod val="10000"/>
                  </a:schemeClr>
                </a:solidFill>
              </a:rPr>
              <a:t>app.py</a:t>
            </a:r>
            <a:r>
              <a:rPr lang="en" altLang="zh-TW" sz="1600" dirty="0">
                <a:solidFill>
                  <a:schemeClr val="bg1">
                    <a:lumMod val="10000"/>
                  </a:schemeClr>
                </a:solidFill>
              </a:rPr>
              <a:t>'</a:t>
            </a:r>
          </a:p>
          <a:p>
            <a:r>
              <a:rPr lang="zh-TW" altLang="en-US" sz="1600" dirty="0">
                <a:solidFill>
                  <a:schemeClr val="bg1">
                    <a:lumMod val="10000"/>
                  </a:schemeClr>
                </a:solidFill>
              </a:rPr>
              <a:t>常用參數：</a:t>
            </a:r>
          </a:p>
          <a:p>
            <a:r>
              <a:rPr lang="en-US" altLang="zh-TW" sz="1600" dirty="0">
                <a:solidFill>
                  <a:schemeClr val="bg1">
                    <a:lumMod val="10000"/>
                  </a:schemeClr>
                </a:solidFill>
              </a:rPr>
              <a:t>-</a:t>
            </a:r>
            <a:r>
              <a:rPr lang="en" altLang="zh-TW" sz="1600" dirty="0">
                <a:solidFill>
                  <a:schemeClr val="bg1">
                    <a:lumMod val="10000"/>
                  </a:schemeClr>
                </a:solidFill>
              </a:rPr>
              <a:t>v, --volume</a:t>
            </a:r>
            <a:r>
              <a:rPr lang="zh-TW" altLang="en-US" sz="1600" dirty="0">
                <a:solidFill>
                  <a:schemeClr val="bg1">
                    <a:lumMod val="10000"/>
                  </a:schemeClr>
                </a:solidFill>
              </a:rPr>
              <a:t>：在容器中掛載檔案（或資料夾） 。</a:t>
            </a:r>
          </a:p>
          <a:p>
            <a:r>
              <a:rPr lang="en-US" altLang="zh-TW" sz="1600" dirty="0">
                <a:solidFill>
                  <a:schemeClr val="bg1">
                    <a:lumMod val="10000"/>
                  </a:schemeClr>
                </a:solidFill>
              </a:rPr>
              <a:t>-</a:t>
            </a:r>
            <a:r>
              <a:rPr lang="en" altLang="zh-TW" sz="1600" dirty="0">
                <a:solidFill>
                  <a:schemeClr val="bg1">
                    <a:lumMod val="10000"/>
                  </a:schemeClr>
                </a:solidFill>
              </a:rPr>
              <a:t>p, --publish</a:t>
            </a:r>
            <a:r>
              <a:rPr lang="zh-TW" altLang="en" sz="1600" dirty="0">
                <a:solidFill>
                  <a:schemeClr val="bg1">
                    <a:lumMod val="10000"/>
                  </a:schemeClr>
                </a:solidFill>
              </a:rPr>
              <a:t>：</a:t>
            </a:r>
            <a:r>
              <a:rPr lang="zh-TW" altLang="en-US" sz="1600" dirty="0">
                <a:solidFill>
                  <a:schemeClr val="bg1">
                    <a:lumMod val="10000"/>
                  </a:schemeClr>
                </a:solidFill>
              </a:rPr>
              <a:t>端口</a:t>
            </a:r>
            <a:r>
              <a:rPr lang="en-US" altLang="zh-TW" sz="1600" dirty="0">
                <a:solidFill>
                  <a:schemeClr val="bg1">
                    <a:lumMod val="10000"/>
                  </a:schemeClr>
                </a:solidFill>
              </a:rPr>
              <a:t>(</a:t>
            </a:r>
            <a:r>
              <a:rPr lang="en" altLang="zh-TW" sz="1600" dirty="0">
                <a:solidFill>
                  <a:schemeClr val="bg1">
                    <a:lumMod val="10000"/>
                  </a:schemeClr>
                </a:solidFill>
              </a:rPr>
              <a:t>Port)</a:t>
            </a:r>
            <a:r>
              <a:rPr lang="zh-TW" altLang="en-US" sz="1600" dirty="0">
                <a:solidFill>
                  <a:schemeClr val="bg1">
                    <a:lumMod val="10000"/>
                  </a:schemeClr>
                </a:solidFill>
              </a:rPr>
              <a:t>映射，格式</a:t>
            </a:r>
            <a:r>
              <a:rPr lang="en-US" altLang="zh-TW" sz="1600" dirty="0">
                <a:solidFill>
                  <a:schemeClr val="bg1">
                    <a:lumMod val="10000"/>
                  </a:schemeClr>
                </a:solidFill>
              </a:rPr>
              <a:t>&lt;</a:t>
            </a:r>
            <a:r>
              <a:rPr lang="zh-TW" altLang="en-US" sz="1600" dirty="0">
                <a:solidFill>
                  <a:schemeClr val="bg1">
                    <a:lumMod val="10000"/>
                  </a:schemeClr>
                </a:solidFill>
              </a:rPr>
              <a:t>本地端口</a:t>
            </a:r>
            <a:r>
              <a:rPr lang="en-US" altLang="zh-TW" sz="1600" dirty="0">
                <a:solidFill>
                  <a:schemeClr val="bg1">
                    <a:lumMod val="10000"/>
                  </a:schemeClr>
                </a:solidFill>
              </a:rPr>
              <a:t>&gt;:&lt;</a:t>
            </a:r>
            <a:r>
              <a:rPr lang="zh-TW" altLang="en-US" sz="1600" dirty="0">
                <a:solidFill>
                  <a:schemeClr val="bg1">
                    <a:lumMod val="10000"/>
                  </a:schemeClr>
                </a:solidFill>
              </a:rPr>
              <a:t>容器端口</a:t>
            </a:r>
            <a:r>
              <a:rPr lang="en-US" altLang="zh-TW" sz="1600" dirty="0">
                <a:solidFill>
                  <a:schemeClr val="bg1">
                    <a:lumMod val="10000"/>
                  </a:schemeClr>
                </a:solidFill>
              </a:rPr>
              <a:t>&gt;</a:t>
            </a:r>
            <a:r>
              <a:rPr lang="zh-TW" altLang="en-US" sz="1600" dirty="0">
                <a:solidFill>
                  <a:schemeClr val="bg1">
                    <a:lumMod val="10000"/>
                  </a:schemeClr>
                </a:solidFill>
              </a:rPr>
              <a:t> 。</a:t>
            </a:r>
            <a:endParaRPr lang="en-US" altLang="zh-TW" sz="1600" dirty="0">
              <a:solidFill>
                <a:schemeClr val="bg1">
                  <a:lumMod val="10000"/>
                </a:schemeClr>
              </a:solidFill>
            </a:endParaRPr>
          </a:p>
          <a:p>
            <a:r>
              <a:rPr lang="en-US" altLang="zh-TW" sz="1600" dirty="0">
                <a:solidFill>
                  <a:schemeClr val="bg1">
                    <a:lumMod val="10000"/>
                  </a:schemeClr>
                </a:solidFill>
              </a:rPr>
              <a:t>-</a:t>
            </a:r>
            <a:r>
              <a:rPr lang="en-US" altLang="zh-TW" sz="1600" dirty="0" err="1">
                <a:solidFill>
                  <a:schemeClr val="bg1">
                    <a:lumMod val="10000"/>
                  </a:schemeClr>
                </a:solidFill>
              </a:rPr>
              <a:t>i</a:t>
            </a:r>
            <a:r>
              <a:rPr lang="zh-TW" altLang="en-US" sz="1600" dirty="0">
                <a:solidFill>
                  <a:schemeClr val="bg1">
                    <a:lumMod val="10000"/>
                  </a:schemeClr>
                </a:solidFill>
              </a:rPr>
              <a:t>：</a:t>
            </a:r>
            <a:r>
              <a:rPr lang="en" altLang="zh-TW" sz="1600" dirty="0">
                <a:solidFill>
                  <a:schemeClr val="bg1">
                    <a:lumMod val="10000"/>
                  </a:schemeClr>
                </a:solidFill>
              </a:rPr>
              <a:t>interactive: </a:t>
            </a:r>
            <a:r>
              <a:rPr lang="zh-TW" altLang="en-US" sz="1600" dirty="0">
                <a:solidFill>
                  <a:schemeClr val="bg1">
                    <a:lumMod val="10000"/>
                  </a:schemeClr>
                </a:solidFill>
              </a:rPr>
              <a:t>交互。</a:t>
            </a:r>
            <a:endParaRPr lang="en-US" altLang="zh-TW" sz="1600" dirty="0">
              <a:solidFill>
                <a:schemeClr val="bg1">
                  <a:lumMod val="10000"/>
                </a:schemeClr>
              </a:solidFill>
            </a:endParaRPr>
          </a:p>
          <a:p>
            <a:r>
              <a:rPr lang="en" altLang="zh-TW" sz="1600" dirty="0">
                <a:solidFill>
                  <a:schemeClr val="bg1">
                    <a:lumMod val="10000"/>
                  </a:schemeClr>
                </a:solidFill>
              </a:rPr>
              <a:t>-t</a:t>
            </a:r>
            <a:r>
              <a:rPr lang="zh-TW" altLang="en-US" sz="1600" dirty="0">
                <a:solidFill>
                  <a:schemeClr val="bg1">
                    <a:lumMod val="10000"/>
                  </a:schemeClr>
                </a:solidFill>
              </a:rPr>
              <a:t>：</a:t>
            </a:r>
            <a:r>
              <a:rPr lang="en" altLang="zh-TW" sz="1600" dirty="0" err="1">
                <a:solidFill>
                  <a:schemeClr val="bg1">
                    <a:lumMod val="10000"/>
                  </a:schemeClr>
                </a:solidFill>
                <a:latin typeface="Hei" pitchFamily="2" charset="-122"/>
                <a:ea typeface="Hei" pitchFamily="2" charset="-122"/>
              </a:rPr>
              <a:t>tty</a:t>
            </a:r>
            <a:r>
              <a:rPr lang="zh-TW" altLang="en-US" sz="1600" dirty="0">
                <a:solidFill>
                  <a:schemeClr val="bg1">
                    <a:lumMod val="10000"/>
                  </a:schemeClr>
                </a:solidFill>
              </a:rPr>
              <a:t>介面。</a:t>
            </a:r>
            <a:endParaRPr lang="en-US" altLang="zh-TW" sz="1600" dirty="0">
              <a:solidFill>
                <a:schemeClr val="bg1">
                  <a:lumMod val="10000"/>
                </a:schemeClr>
              </a:solidFill>
            </a:endParaRPr>
          </a:p>
          <a:p>
            <a:r>
              <a:rPr lang="en-US" altLang="zh-TW" sz="1600" dirty="0">
                <a:solidFill>
                  <a:schemeClr val="bg1">
                    <a:lumMod val="10000"/>
                  </a:schemeClr>
                </a:solidFill>
              </a:rPr>
              <a:t>--</a:t>
            </a:r>
            <a:r>
              <a:rPr lang="en" altLang="zh-TW" sz="1600" dirty="0">
                <a:solidFill>
                  <a:schemeClr val="bg1">
                    <a:lumMod val="10000"/>
                  </a:schemeClr>
                </a:solidFill>
              </a:rPr>
              <a:t>rm</a:t>
            </a:r>
            <a:r>
              <a:rPr lang="zh-TW" altLang="en" sz="1600" dirty="0">
                <a:solidFill>
                  <a:schemeClr val="bg1">
                    <a:lumMod val="10000"/>
                  </a:schemeClr>
                </a:solidFill>
              </a:rPr>
              <a:t>：</a:t>
            </a:r>
            <a:r>
              <a:rPr lang="zh-TW" altLang="en-US" sz="1600" dirty="0">
                <a:solidFill>
                  <a:schemeClr val="bg1">
                    <a:lumMod val="10000"/>
                  </a:schemeClr>
                </a:solidFill>
              </a:rPr>
              <a:t>容器結束後自動刪除。</a:t>
            </a:r>
          </a:p>
          <a:p>
            <a:r>
              <a:rPr lang="en-US" altLang="zh-TW" sz="1600" dirty="0">
                <a:solidFill>
                  <a:schemeClr val="bg1">
                    <a:lumMod val="10000"/>
                  </a:schemeClr>
                </a:solidFill>
              </a:rPr>
              <a:t>-</a:t>
            </a:r>
            <a:r>
              <a:rPr lang="en" altLang="zh-TW" sz="1600" dirty="0">
                <a:solidFill>
                  <a:schemeClr val="bg1">
                    <a:lumMod val="10000"/>
                  </a:schemeClr>
                </a:solidFill>
              </a:rPr>
              <a:t>d, --detach</a:t>
            </a:r>
            <a:r>
              <a:rPr lang="zh-TW" altLang="en" sz="1600" dirty="0">
                <a:solidFill>
                  <a:schemeClr val="bg1">
                    <a:lumMod val="10000"/>
                  </a:schemeClr>
                </a:solidFill>
              </a:rPr>
              <a:t>：</a:t>
            </a:r>
            <a:r>
              <a:rPr lang="zh-TW" altLang="en-US" sz="1600" dirty="0">
                <a:solidFill>
                  <a:schemeClr val="bg1">
                    <a:lumMod val="10000"/>
                  </a:schemeClr>
                </a:solidFill>
              </a:rPr>
              <a:t>背景執行，不顯示</a:t>
            </a:r>
            <a:r>
              <a:rPr lang="en" altLang="zh-TW" sz="1600" dirty="0">
                <a:solidFill>
                  <a:schemeClr val="bg1">
                    <a:lumMod val="10000"/>
                  </a:schemeClr>
                </a:solidFill>
              </a:rPr>
              <a:t>log</a:t>
            </a:r>
            <a:r>
              <a:rPr lang="zh-TW" altLang="en-US" sz="1600" dirty="0">
                <a:solidFill>
                  <a:schemeClr val="bg1">
                    <a:lumMod val="10000"/>
                  </a:schemeClr>
                </a:solidFill>
              </a:rPr>
              <a:t> 。</a:t>
            </a:r>
            <a:endParaRPr lang="en" altLang="zh-TW" sz="1600" dirty="0">
              <a:solidFill>
                <a:schemeClr val="bg1">
                  <a:lumMod val="10000"/>
                </a:schemeClr>
              </a:solidFill>
            </a:endParaRPr>
          </a:p>
          <a:p>
            <a:r>
              <a:rPr lang="en" altLang="zh-TW" sz="1600" dirty="0">
                <a:solidFill>
                  <a:schemeClr val="bg1">
                    <a:lumMod val="10000"/>
                  </a:schemeClr>
                </a:solidFill>
              </a:rPr>
              <a:t>--name</a:t>
            </a:r>
            <a:r>
              <a:rPr lang="zh-TW" altLang="en" sz="1600" dirty="0">
                <a:solidFill>
                  <a:schemeClr val="bg1">
                    <a:lumMod val="10000"/>
                  </a:schemeClr>
                </a:solidFill>
              </a:rPr>
              <a:t>：</a:t>
            </a:r>
            <a:r>
              <a:rPr lang="zh-TW" altLang="en-US" sz="1600" dirty="0">
                <a:solidFill>
                  <a:schemeClr val="bg1">
                    <a:lumMod val="10000"/>
                  </a:schemeClr>
                </a:solidFill>
              </a:rPr>
              <a:t>容器命名，命名為唯一不可重複。</a:t>
            </a:r>
          </a:p>
          <a:p>
            <a:r>
              <a:rPr lang="en-US" altLang="zh-TW" sz="1600" dirty="0">
                <a:solidFill>
                  <a:schemeClr val="bg1">
                    <a:lumMod val="10000"/>
                  </a:schemeClr>
                </a:solidFill>
              </a:rPr>
              <a:t>--</a:t>
            </a:r>
            <a:r>
              <a:rPr lang="en" altLang="zh-TW" sz="1600" dirty="0">
                <a:solidFill>
                  <a:schemeClr val="bg1">
                    <a:lumMod val="10000"/>
                  </a:schemeClr>
                </a:solidFill>
              </a:rPr>
              <a:t>restart</a:t>
            </a:r>
            <a:r>
              <a:rPr lang="zh-TW" altLang="en" sz="1600" dirty="0">
                <a:solidFill>
                  <a:schemeClr val="bg1">
                    <a:lumMod val="10000"/>
                  </a:schemeClr>
                </a:solidFill>
              </a:rPr>
              <a:t>：</a:t>
            </a:r>
            <a:r>
              <a:rPr lang="zh-TW" altLang="en-US" sz="1600" dirty="0">
                <a:solidFill>
                  <a:schemeClr val="bg1">
                    <a:lumMod val="10000"/>
                  </a:schemeClr>
                </a:solidFill>
              </a:rPr>
              <a:t>如果容器運行失敗，重新運行。</a:t>
            </a:r>
          </a:p>
        </p:txBody>
      </p:sp>
    </p:spTree>
    <p:extLst>
      <p:ext uri="{BB962C8B-B14F-4D97-AF65-F5344CB8AC3E}">
        <p14:creationId xmlns:p14="http://schemas.microsoft.com/office/powerpoint/2010/main" val="6125126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1800" dirty="0"/>
              <a:t>Docker </a:t>
            </a:r>
            <a:r>
              <a:rPr lang="en-US" altLang="zh-TW" sz="1800" dirty="0" err="1"/>
              <a:t>Cli</a:t>
            </a:r>
            <a:r>
              <a:rPr lang="zh-CN" altLang="en-US" sz="1800" dirty="0"/>
              <a:t>操作示範</a:t>
            </a:r>
            <a:endParaRPr lang="zh-TW" altLang="en-US" sz="1800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step1-6. </a:t>
            </a:r>
            <a:r>
              <a:rPr lang="en" altLang="zh-TW" b="1" dirty="0"/>
              <a:t>docker exec</a:t>
            </a:r>
            <a:r>
              <a:rPr lang="zh-TW" altLang="en" b="1" dirty="0"/>
              <a:t>：</a:t>
            </a:r>
            <a:r>
              <a:rPr lang="zh-TW" altLang="en-US" b="1" dirty="0"/>
              <a:t>連入已開啟的容器</a:t>
            </a:r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altLang="zh-TW" sz="1600" dirty="0"/>
              <a:t>Step</a:t>
            </a:r>
          </a:p>
          <a:p>
            <a:r>
              <a:rPr lang="en-US" altLang="zh-TW" sz="1600" dirty="0"/>
              <a:t>1</a:t>
            </a:r>
            <a:endParaRPr lang="zh-TW" altLang="en-US" sz="1600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72F1D19E-ECCD-42C2-A508-F8AE06DCF5E2}" type="slidenum">
              <a:rPr lang="en-US" altLang="zh-TW" smtClean="0"/>
              <a:pPr/>
              <a:t>19</a:t>
            </a:fld>
            <a:endParaRPr lang="en-US" altLang="zh-TW"/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96074175-49D3-4F48-A64E-DEE9783FC449}"/>
              </a:ext>
            </a:extLst>
          </p:cNvPr>
          <p:cNvSpPr>
            <a:spLocks noGrp="1"/>
          </p:cNvSpPr>
          <p:nvPr>
            <p:ph sz="quarter" idx="25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>
                <a:solidFill>
                  <a:schemeClr val="bg1">
                    <a:lumMod val="10000"/>
                  </a:schemeClr>
                </a:solidFill>
              </a:rPr>
              <a:t>現在我們有一個容器正在背景執行，如果我們想要連入進行操作，該怎麼做呢？</a:t>
            </a:r>
            <a:endParaRPr lang="en-US" altLang="zh-TW" dirty="0">
              <a:solidFill>
                <a:schemeClr val="bg1">
                  <a:lumMod val="10000"/>
                </a:schemeClr>
              </a:solidFill>
            </a:endParaRPr>
          </a:p>
          <a:p>
            <a:pPr marL="0" indent="0">
              <a:buNone/>
            </a:pPr>
            <a:r>
              <a:rPr lang="zh-TW" altLang="en-US" dirty="0">
                <a:solidFill>
                  <a:schemeClr val="bg1">
                    <a:lumMod val="10000"/>
                  </a:schemeClr>
                </a:solidFill>
              </a:rPr>
              <a:t>這時候我們就需要用到</a:t>
            </a:r>
            <a:r>
              <a:rPr lang="en-US" altLang="zh-TW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n" altLang="zh-TW" dirty="0">
                <a:solidFill>
                  <a:schemeClr val="bg1">
                    <a:lumMod val="10000"/>
                  </a:schemeClr>
                </a:solidFill>
                <a:highlight>
                  <a:srgbClr val="C0C0C0"/>
                </a:highlight>
              </a:rPr>
              <a:t>docker exec</a:t>
            </a:r>
            <a:r>
              <a:rPr lang="en" altLang="zh-TW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zh-TW" altLang="en-US" dirty="0">
                <a:solidFill>
                  <a:schemeClr val="bg1">
                    <a:lumMod val="10000"/>
                  </a:schemeClr>
                </a:solidFill>
              </a:rPr>
              <a:t>這個指令了</a:t>
            </a:r>
          </a:p>
          <a:p>
            <a:r>
              <a:rPr lang="zh-TW" altLang="en-US" sz="1600" dirty="0">
                <a:solidFill>
                  <a:schemeClr val="bg1">
                    <a:lumMod val="10000"/>
                  </a:schemeClr>
                </a:solidFill>
              </a:rPr>
              <a:t>連入容器：</a:t>
            </a:r>
            <a:endParaRPr lang="en-US" altLang="zh-TW" sz="1600" dirty="0">
              <a:solidFill>
                <a:schemeClr val="bg1">
                  <a:lumMod val="10000"/>
                </a:schemeClr>
              </a:solidFill>
            </a:endParaRPr>
          </a:p>
          <a:p>
            <a:endParaRPr lang="zh-TW" altLang="en-US" sz="1600" dirty="0">
              <a:solidFill>
                <a:schemeClr val="bg1">
                  <a:lumMod val="10000"/>
                </a:schemeClr>
              </a:solidFill>
            </a:endParaRPr>
          </a:p>
          <a:p>
            <a:endParaRPr lang="en-US" altLang="zh-TW" dirty="0">
              <a:solidFill>
                <a:schemeClr val="bg1">
                  <a:lumMod val="10000"/>
                </a:schemeClr>
              </a:solidFill>
            </a:endParaRPr>
          </a:p>
          <a:p>
            <a:r>
              <a:rPr lang="zh-CN" altLang="en-US" dirty="0">
                <a:solidFill>
                  <a:schemeClr val="bg1">
                    <a:lumMod val="10000"/>
                  </a:schemeClr>
                </a:solidFill>
              </a:rPr>
              <a:t>連入後運行</a:t>
            </a:r>
            <a:r>
              <a:rPr lang="zh-TW" altLang="en-US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n-US" altLang="zh-TW" dirty="0" err="1">
                <a:solidFill>
                  <a:schemeClr val="bg1">
                    <a:lumMod val="10000"/>
                  </a:schemeClr>
                </a:solidFill>
                <a:highlight>
                  <a:srgbClr val="C0C0C0"/>
                </a:highlight>
              </a:rPr>
              <a:t>ps</a:t>
            </a:r>
            <a:r>
              <a:rPr lang="en-US" altLang="zh-TW" dirty="0">
                <a:solidFill>
                  <a:schemeClr val="bg1">
                    <a:lumMod val="10000"/>
                  </a:schemeClr>
                </a:solidFill>
                <a:highlight>
                  <a:srgbClr val="C0C0C0"/>
                </a:highlight>
              </a:rPr>
              <a:t> –aux</a:t>
            </a:r>
            <a:r>
              <a:rPr lang="zh-CN" altLang="en-US" dirty="0">
                <a:solidFill>
                  <a:schemeClr val="bg1">
                    <a:lumMod val="10000"/>
                  </a:schemeClr>
                </a:solidFill>
              </a:rPr>
              <a:t>可以看到正在執行的</a:t>
            </a:r>
            <a:r>
              <a:rPr lang="en-US" altLang="zh-CN" dirty="0" err="1">
                <a:solidFill>
                  <a:schemeClr val="bg1">
                    <a:lumMod val="10000"/>
                  </a:schemeClr>
                </a:solidFill>
                <a:highlight>
                  <a:srgbClr val="C0C0C0"/>
                </a:highlight>
              </a:rPr>
              <a:t>app.py</a:t>
            </a:r>
            <a:endParaRPr lang="en-US" altLang="zh-CN" dirty="0">
              <a:solidFill>
                <a:schemeClr val="bg1">
                  <a:lumMod val="10000"/>
                </a:schemeClr>
              </a:solidFill>
              <a:highlight>
                <a:srgbClr val="C0C0C0"/>
              </a:highlight>
            </a:endParaRPr>
          </a:p>
          <a:p>
            <a:endParaRPr lang="zh-TW" altLang="en-US" dirty="0">
              <a:solidFill>
                <a:schemeClr val="bg1">
                  <a:lumMod val="10000"/>
                </a:schemeClr>
              </a:solidFill>
              <a:highlight>
                <a:srgbClr val="C0C0C0"/>
              </a:highlight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07DADCAE-6DA8-F149-A056-496E30E0BF45}"/>
              </a:ext>
            </a:extLst>
          </p:cNvPr>
          <p:cNvSpPr txBox="1"/>
          <p:nvPr/>
        </p:nvSpPr>
        <p:spPr>
          <a:xfrm>
            <a:off x="1043560" y="2420888"/>
            <a:ext cx="7200864" cy="276999"/>
          </a:xfrm>
          <a:prstGeom prst="rect">
            <a:avLst/>
          </a:prstGeom>
          <a:solidFill>
            <a:schemeClr val="accent6">
              <a:lumMod val="85000"/>
            </a:schemeClr>
          </a:solidFill>
          <a:ln w="3175">
            <a:solidFill>
              <a:schemeClr val="bg1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" altLang="zh-TW" sz="1200" dirty="0">
                <a:solidFill>
                  <a:schemeClr val="bg1">
                    <a:lumMod val="10000"/>
                  </a:schemeClr>
                </a:solidFill>
              </a:rPr>
              <a:t>docker exec -it </a:t>
            </a:r>
            <a:r>
              <a:rPr lang="en" altLang="zh-TW" sz="1200" dirty="0" err="1">
                <a:solidFill>
                  <a:schemeClr val="bg1">
                    <a:lumMod val="10000"/>
                  </a:schemeClr>
                </a:solidFill>
              </a:rPr>
              <a:t>flask_test</a:t>
            </a:r>
            <a:r>
              <a:rPr lang="en" altLang="zh-TW" sz="1200" dirty="0">
                <a:solidFill>
                  <a:schemeClr val="bg1">
                    <a:lumMod val="10000"/>
                  </a:schemeClr>
                </a:solidFill>
              </a:rPr>
              <a:t> /bin/bash</a:t>
            </a:r>
          </a:p>
        </p:txBody>
      </p:sp>
      <p:pic>
        <p:nvPicPr>
          <p:cNvPr id="24" name="圖片 23">
            <a:extLst>
              <a:ext uri="{FF2B5EF4-FFF2-40B4-BE49-F238E27FC236}">
                <a16:creationId xmlns:a16="http://schemas.microsoft.com/office/drawing/2014/main" id="{8AC6D2F1-056B-0849-A3E6-213DFD9AC2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836" y="3284984"/>
            <a:ext cx="7812376" cy="1349699"/>
          </a:xfrm>
          <a:prstGeom prst="rect">
            <a:avLst/>
          </a:prstGeom>
        </p:spPr>
      </p:pic>
      <p:sp>
        <p:nvSpPr>
          <p:cNvPr id="25" name="矩形 24">
            <a:extLst>
              <a:ext uri="{FF2B5EF4-FFF2-40B4-BE49-F238E27FC236}">
                <a16:creationId xmlns:a16="http://schemas.microsoft.com/office/drawing/2014/main" id="{41025BF9-591E-464A-BCBC-188E2B9A0971}"/>
              </a:ext>
            </a:extLst>
          </p:cNvPr>
          <p:cNvSpPr/>
          <p:nvPr/>
        </p:nvSpPr>
        <p:spPr>
          <a:xfrm>
            <a:off x="881836" y="3861048"/>
            <a:ext cx="7362588" cy="21602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684210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Docker</a:t>
            </a:r>
            <a:r>
              <a:rPr lang="zh-CN" altLang="en-US" dirty="0"/>
              <a:t>與</a:t>
            </a:r>
            <a:r>
              <a:rPr lang="en-US" altLang="zh-CN" dirty="0"/>
              <a:t>Container</a:t>
            </a:r>
            <a:r>
              <a:rPr lang="zh-CN" altLang="en-US" dirty="0"/>
              <a:t>基本介紹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TW" altLang="en-US" dirty="0"/>
              <a:t>為什麼要使用</a:t>
            </a:r>
            <a:r>
              <a:rPr lang="en-US" altLang="zh-TW" dirty="0"/>
              <a:t>Container</a:t>
            </a:r>
            <a:r>
              <a:rPr lang="zh-TW" altLang="en-US" dirty="0"/>
              <a:t>？有什麼優缺點呢？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altLang="zh-TW" sz="1800" dirty="0"/>
              <a:t>INFO</a:t>
            </a:r>
            <a:endParaRPr lang="zh-TW" altLang="en-US" sz="1800" dirty="0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21"/>
          </p:nvPr>
        </p:nvSpPr>
        <p:spPr>
          <a:xfrm>
            <a:off x="899592" y="2219615"/>
            <a:ext cx="900036" cy="576000"/>
          </a:xfrm>
          <a:noFill/>
          <a:ln>
            <a:noFill/>
          </a:ln>
        </p:spPr>
        <p:txBody>
          <a:bodyPr vert="horz" lIns="0" tIns="0" rIns="0" bIns="0" rtlCol="0" anchor="ctr">
            <a:noAutofit/>
          </a:bodyPr>
          <a:lstStyle/>
          <a:p>
            <a:r>
              <a:rPr lang="en-US" altLang="zh-TW" sz="1800" dirty="0"/>
              <a:t>Step</a:t>
            </a:r>
            <a:r>
              <a:rPr lang="zh-TW" altLang="en-US" sz="1800" dirty="0"/>
              <a:t> </a:t>
            </a:r>
            <a:r>
              <a:rPr lang="en-US" altLang="zh-TW" sz="1800" dirty="0"/>
              <a:t>0</a:t>
            </a:r>
            <a:endParaRPr lang="zh-TW" altLang="en-US" sz="1800" dirty="0"/>
          </a:p>
        </p:txBody>
      </p:sp>
      <p:sp>
        <p:nvSpPr>
          <p:cNvPr id="6" name="文字版面配置區 5"/>
          <p:cNvSpPr>
            <a:spLocks noGrp="1"/>
          </p:cNvSpPr>
          <p:nvPr>
            <p:ph type="body" sz="quarter" idx="22"/>
          </p:nvPr>
        </p:nvSpPr>
        <p:spPr>
          <a:xfrm>
            <a:off x="899592" y="3005696"/>
            <a:ext cx="900036" cy="576000"/>
          </a:xfrm>
        </p:spPr>
        <p:txBody>
          <a:bodyPr/>
          <a:lstStyle/>
          <a:p>
            <a:r>
              <a:rPr lang="en-US" altLang="zh-TW" sz="1800" dirty="0"/>
              <a:t>Step</a:t>
            </a:r>
            <a:r>
              <a:rPr lang="zh-TW" altLang="en-US" sz="1800" dirty="0"/>
              <a:t> </a:t>
            </a:r>
            <a:r>
              <a:rPr lang="en-US" altLang="zh-TW" sz="1800" dirty="0"/>
              <a:t>1</a:t>
            </a:r>
            <a:endParaRPr lang="zh-TW" altLang="en-US" sz="1800" dirty="0"/>
          </a:p>
        </p:txBody>
      </p:sp>
      <p:sp>
        <p:nvSpPr>
          <p:cNvPr id="7" name="文字版面配置區 6"/>
          <p:cNvSpPr>
            <a:spLocks noGrp="1"/>
          </p:cNvSpPr>
          <p:nvPr>
            <p:ph type="body" sz="quarter" idx="23"/>
          </p:nvPr>
        </p:nvSpPr>
        <p:spPr>
          <a:xfrm>
            <a:off x="899592" y="3820313"/>
            <a:ext cx="900036" cy="576000"/>
          </a:xfrm>
        </p:spPr>
        <p:txBody>
          <a:bodyPr/>
          <a:lstStyle/>
          <a:p>
            <a:r>
              <a:rPr lang="en-US" altLang="zh-TW" sz="1800" dirty="0"/>
              <a:t>Step</a:t>
            </a:r>
            <a:r>
              <a:rPr lang="zh-TW" altLang="en-US" sz="1800" dirty="0"/>
              <a:t> </a:t>
            </a:r>
            <a:r>
              <a:rPr lang="en-US" altLang="zh-TW" sz="1800" dirty="0"/>
              <a:t>2</a:t>
            </a:r>
            <a:endParaRPr lang="zh-TW" altLang="en-US" sz="1800" dirty="0"/>
          </a:p>
        </p:txBody>
      </p:sp>
      <p:sp>
        <p:nvSpPr>
          <p:cNvPr id="8" name="文字版面配置區 7"/>
          <p:cNvSpPr>
            <a:spLocks noGrp="1"/>
          </p:cNvSpPr>
          <p:nvPr>
            <p:ph type="body" sz="quarter" idx="24"/>
          </p:nvPr>
        </p:nvSpPr>
        <p:spPr>
          <a:xfrm>
            <a:off x="1907704" y="2291703"/>
            <a:ext cx="3528392" cy="288032"/>
          </a:xfrm>
        </p:spPr>
        <p:txBody>
          <a:bodyPr/>
          <a:lstStyle/>
          <a:p>
            <a:r>
              <a:rPr lang="en-US" altLang="zh-TW" dirty="0"/>
              <a:t>Docker </a:t>
            </a:r>
            <a:r>
              <a:rPr lang="zh-CN" altLang="en-US" dirty="0"/>
              <a:t>安裝</a:t>
            </a:r>
            <a:endParaRPr lang="zh-TW" altLang="en-US" dirty="0"/>
          </a:p>
        </p:txBody>
      </p:sp>
      <p:sp>
        <p:nvSpPr>
          <p:cNvPr id="9" name="文字版面配置區 8"/>
          <p:cNvSpPr>
            <a:spLocks noGrp="1"/>
          </p:cNvSpPr>
          <p:nvPr>
            <p:ph type="body" sz="quarter" idx="25"/>
          </p:nvPr>
        </p:nvSpPr>
        <p:spPr>
          <a:xfrm>
            <a:off x="1907703" y="2651703"/>
            <a:ext cx="3528000" cy="144016"/>
          </a:xfrm>
        </p:spPr>
        <p:txBody>
          <a:bodyPr/>
          <a:lstStyle/>
          <a:p>
            <a:r>
              <a:rPr lang="zh-TW" altLang="en-US" dirty="0"/>
              <a:t>欲用神器，必先安裝。本節從安裝開始吧。</a:t>
            </a:r>
          </a:p>
        </p:txBody>
      </p:sp>
      <p:sp>
        <p:nvSpPr>
          <p:cNvPr id="10" name="文字版面配置區 9"/>
          <p:cNvSpPr>
            <a:spLocks noGrp="1"/>
          </p:cNvSpPr>
          <p:nvPr>
            <p:ph type="body" sz="quarter" idx="26"/>
          </p:nvPr>
        </p:nvSpPr>
        <p:spPr>
          <a:xfrm>
            <a:off x="1907704" y="3077784"/>
            <a:ext cx="3528392" cy="288032"/>
          </a:xfrm>
        </p:spPr>
        <p:txBody>
          <a:bodyPr/>
          <a:lstStyle/>
          <a:p>
            <a:r>
              <a:rPr lang="en-US" altLang="zh-TW" dirty="0"/>
              <a:t>Docker </a:t>
            </a:r>
            <a:r>
              <a:rPr lang="en-US" altLang="zh-TW" dirty="0" err="1"/>
              <a:t>Cli</a:t>
            </a:r>
            <a:r>
              <a:rPr lang="zh-CN" altLang="en-US" dirty="0"/>
              <a:t>操作示範</a:t>
            </a:r>
            <a:endParaRPr lang="zh-TW" altLang="en-US" dirty="0"/>
          </a:p>
        </p:txBody>
      </p:sp>
      <p:sp>
        <p:nvSpPr>
          <p:cNvPr id="11" name="文字版面配置區 10"/>
          <p:cNvSpPr>
            <a:spLocks noGrp="1"/>
          </p:cNvSpPr>
          <p:nvPr>
            <p:ph type="body" sz="quarter" idx="27"/>
          </p:nvPr>
        </p:nvSpPr>
        <p:spPr>
          <a:xfrm>
            <a:off x="1907703" y="3437784"/>
            <a:ext cx="3528000" cy="144016"/>
          </a:xfrm>
        </p:spPr>
        <p:txBody>
          <a:bodyPr/>
          <a:lstStyle/>
          <a:p>
            <a:r>
              <a:rPr lang="zh-TW" altLang="en-US" dirty="0"/>
              <a:t>神功第一</a:t>
            </a:r>
            <a:r>
              <a:rPr lang="zh-CN" altLang="en-US" dirty="0"/>
              <a:t>式</a:t>
            </a:r>
            <a:r>
              <a:rPr lang="zh-TW" altLang="en-US" dirty="0"/>
              <a:t>，</a:t>
            </a:r>
            <a:r>
              <a:rPr lang="en-US" altLang="zh-TW" dirty="0"/>
              <a:t>docker cli</a:t>
            </a:r>
            <a:r>
              <a:rPr lang="zh-CN" altLang="en-US" dirty="0"/>
              <a:t>帶你玩轉</a:t>
            </a:r>
            <a:r>
              <a:rPr lang="en-US" altLang="zh-CN" dirty="0"/>
              <a:t>container</a:t>
            </a:r>
            <a:r>
              <a:rPr lang="zh-TW" altLang="en-US" dirty="0"/>
              <a:t>。</a:t>
            </a:r>
          </a:p>
        </p:txBody>
      </p:sp>
      <p:sp>
        <p:nvSpPr>
          <p:cNvPr id="12" name="文字版面配置區 11"/>
          <p:cNvSpPr>
            <a:spLocks noGrp="1"/>
          </p:cNvSpPr>
          <p:nvPr>
            <p:ph type="body" sz="quarter" idx="28"/>
          </p:nvPr>
        </p:nvSpPr>
        <p:spPr>
          <a:xfrm>
            <a:off x="1907704" y="3856417"/>
            <a:ext cx="3528392" cy="288032"/>
          </a:xfrm>
        </p:spPr>
        <p:txBody>
          <a:bodyPr/>
          <a:lstStyle/>
          <a:p>
            <a:r>
              <a:rPr lang="en" altLang="zh-TW" dirty="0" err="1"/>
              <a:t>Dockerfile</a:t>
            </a:r>
            <a:r>
              <a:rPr lang="zh-TW" altLang="en" dirty="0"/>
              <a:t>：</a:t>
            </a:r>
            <a:r>
              <a:rPr lang="zh-TW" altLang="en-US" dirty="0"/>
              <a:t>訂製</a:t>
            </a:r>
            <a:r>
              <a:rPr lang="en" altLang="zh-TW" dirty="0"/>
              <a:t>Image</a:t>
            </a:r>
            <a:endParaRPr lang="zh-TW" altLang="en-US" dirty="0"/>
          </a:p>
        </p:txBody>
      </p:sp>
      <p:sp>
        <p:nvSpPr>
          <p:cNvPr id="13" name="文字版面配置區 12"/>
          <p:cNvSpPr>
            <a:spLocks noGrp="1"/>
          </p:cNvSpPr>
          <p:nvPr>
            <p:ph type="body" sz="quarter" idx="29"/>
          </p:nvPr>
        </p:nvSpPr>
        <p:spPr>
          <a:xfrm>
            <a:off x="1907703" y="4216417"/>
            <a:ext cx="3528000" cy="144016"/>
          </a:xfrm>
        </p:spPr>
        <p:txBody>
          <a:bodyPr/>
          <a:lstStyle/>
          <a:p>
            <a:r>
              <a:rPr lang="zh-TW" altLang="en-US" dirty="0"/>
              <a:t>神功第二式，</a:t>
            </a:r>
            <a:r>
              <a:rPr lang="en-US" altLang="zh-TW" dirty="0"/>
              <a:t>Infra as code </a:t>
            </a:r>
            <a:r>
              <a:rPr lang="zh-CN" altLang="en-US" dirty="0"/>
              <a:t>從這裡開始</a:t>
            </a:r>
            <a:endParaRPr lang="zh-TW" altLang="en-US" dirty="0"/>
          </a:p>
        </p:txBody>
      </p:sp>
      <p:sp>
        <p:nvSpPr>
          <p:cNvPr id="14" name="文字版面配置區 13"/>
          <p:cNvSpPr>
            <a:spLocks noGrp="1"/>
          </p:cNvSpPr>
          <p:nvPr>
            <p:ph type="body" sz="quarter" idx="30"/>
          </p:nvPr>
        </p:nvSpPr>
        <p:spPr>
          <a:xfrm>
            <a:off x="1907704" y="4662000"/>
            <a:ext cx="3528392" cy="288032"/>
          </a:xfrm>
        </p:spPr>
        <p:txBody>
          <a:bodyPr/>
          <a:lstStyle/>
          <a:p>
            <a:r>
              <a:rPr lang="en-US" altLang="zh-TW" dirty="0"/>
              <a:t>Container </a:t>
            </a:r>
            <a:r>
              <a:rPr lang="zh-CN" altLang="en-US" dirty="0"/>
              <a:t>互聯</a:t>
            </a:r>
            <a:endParaRPr lang="zh-TW" altLang="en-US" dirty="0"/>
          </a:p>
        </p:txBody>
      </p:sp>
      <p:sp>
        <p:nvSpPr>
          <p:cNvPr id="15" name="文字版面配置區 14"/>
          <p:cNvSpPr>
            <a:spLocks noGrp="1"/>
          </p:cNvSpPr>
          <p:nvPr>
            <p:ph type="body" sz="quarter" idx="31"/>
          </p:nvPr>
        </p:nvSpPr>
        <p:spPr>
          <a:xfrm>
            <a:off x="1907703" y="5022000"/>
            <a:ext cx="3528000" cy="144016"/>
          </a:xfrm>
        </p:spPr>
        <p:txBody>
          <a:bodyPr/>
          <a:lstStyle/>
          <a:p>
            <a:r>
              <a:rPr lang="zh-TW" altLang="en-US" dirty="0"/>
              <a:t>一個沒問題，兩個？</a:t>
            </a:r>
            <a:r>
              <a:rPr lang="zh-CN" altLang="en-US" dirty="0"/>
              <a:t>應該也不難吧！</a:t>
            </a:r>
            <a:endParaRPr lang="zh-TW" altLang="en-US" dirty="0"/>
          </a:p>
        </p:txBody>
      </p:sp>
      <p:sp>
        <p:nvSpPr>
          <p:cNvPr id="16" name="文字版面配置區 15"/>
          <p:cNvSpPr>
            <a:spLocks noGrp="1"/>
          </p:cNvSpPr>
          <p:nvPr>
            <p:ph type="body" sz="quarter" idx="32"/>
          </p:nvPr>
        </p:nvSpPr>
        <p:spPr>
          <a:xfrm>
            <a:off x="899592" y="4625896"/>
            <a:ext cx="900036" cy="576000"/>
          </a:xfrm>
        </p:spPr>
        <p:txBody>
          <a:bodyPr/>
          <a:lstStyle/>
          <a:p>
            <a:r>
              <a:rPr lang="en-US" altLang="zh-TW" sz="1800" dirty="0"/>
              <a:t>Step</a:t>
            </a:r>
            <a:r>
              <a:rPr lang="zh-TW" altLang="en-US" sz="1800" dirty="0"/>
              <a:t> </a:t>
            </a:r>
            <a:r>
              <a:rPr lang="en-US" altLang="zh-TW" sz="1800" dirty="0"/>
              <a:t>3</a:t>
            </a:r>
            <a:endParaRPr lang="zh-TW" altLang="en-US" sz="1800" dirty="0"/>
          </a:p>
        </p:txBody>
      </p:sp>
      <p:sp>
        <p:nvSpPr>
          <p:cNvPr id="17" name="文字版面配置區 13">
            <a:extLst>
              <a:ext uri="{FF2B5EF4-FFF2-40B4-BE49-F238E27FC236}">
                <a16:creationId xmlns:a16="http://schemas.microsoft.com/office/drawing/2014/main" id="{17104A20-8F4D-5249-979C-A6B57353F9C5}"/>
              </a:ext>
            </a:extLst>
          </p:cNvPr>
          <p:cNvSpPr txBox="1">
            <a:spLocks/>
          </p:cNvSpPr>
          <p:nvPr/>
        </p:nvSpPr>
        <p:spPr>
          <a:xfrm>
            <a:off x="1907704" y="5431455"/>
            <a:ext cx="3528392" cy="288032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accent3"/>
                </a:solidFill>
                <a:latin typeface="+mj-ea"/>
                <a:ea typeface="+mj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400" kern="120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400" kern="120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400" kern="120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docker-compose</a:t>
            </a:r>
            <a:endParaRPr lang="zh-TW" altLang="en-US" dirty="0"/>
          </a:p>
        </p:txBody>
      </p:sp>
      <p:sp>
        <p:nvSpPr>
          <p:cNvPr id="18" name="文字版面配置區 14">
            <a:extLst>
              <a:ext uri="{FF2B5EF4-FFF2-40B4-BE49-F238E27FC236}">
                <a16:creationId xmlns:a16="http://schemas.microsoft.com/office/drawing/2014/main" id="{27D13FA9-CAB0-B74D-9FB3-9CE1CEF2AD0A}"/>
              </a:ext>
            </a:extLst>
          </p:cNvPr>
          <p:cNvSpPr txBox="1">
            <a:spLocks/>
          </p:cNvSpPr>
          <p:nvPr/>
        </p:nvSpPr>
        <p:spPr>
          <a:xfrm>
            <a:off x="1907703" y="5791455"/>
            <a:ext cx="3528000" cy="144016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200" kern="1200" baseline="0">
                <a:solidFill>
                  <a:schemeClr val="accent6">
                    <a:lumMod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400" kern="120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400" kern="120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400" kern="120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/>
              <a:t>來個組合技吧！！</a:t>
            </a:r>
          </a:p>
        </p:txBody>
      </p:sp>
      <p:sp>
        <p:nvSpPr>
          <p:cNvPr id="19" name="文字版面配置區 15">
            <a:extLst>
              <a:ext uri="{FF2B5EF4-FFF2-40B4-BE49-F238E27FC236}">
                <a16:creationId xmlns:a16="http://schemas.microsoft.com/office/drawing/2014/main" id="{1FE4D3E6-C280-D54C-8A23-ED6709362352}"/>
              </a:ext>
            </a:extLst>
          </p:cNvPr>
          <p:cNvSpPr txBox="1">
            <a:spLocks/>
          </p:cNvSpPr>
          <p:nvPr/>
        </p:nvSpPr>
        <p:spPr>
          <a:xfrm>
            <a:off x="899592" y="5395351"/>
            <a:ext cx="900036" cy="57600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4400" b="0" i="0" kern="1200">
                <a:solidFill>
                  <a:schemeClr val="tx1"/>
                </a:solidFill>
                <a:latin typeface="+mn-lt"/>
                <a:ea typeface="Arial Unicode MS" panose="020B0604020202020204" pitchFamily="34" charset="-120"/>
                <a:cs typeface="Arial Unicode MS" panose="020B0604020202020204" pitchFamily="34" charset="-12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400" kern="120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400" kern="120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400" kern="120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1800" dirty="0"/>
              <a:t>Step</a:t>
            </a:r>
            <a:r>
              <a:rPr lang="zh-TW" altLang="en-US" sz="1800" dirty="0"/>
              <a:t> </a:t>
            </a:r>
            <a:r>
              <a:rPr lang="en-US" altLang="zh-TW" sz="1800" dirty="0"/>
              <a:t>4</a:t>
            </a:r>
            <a:endParaRPr lang="zh-TW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0730004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1800" dirty="0"/>
              <a:t>Docker </a:t>
            </a:r>
            <a:r>
              <a:rPr lang="en-US" altLang="zh-TW" sz="1800" dirty="0" err="1"/>
              <a:t>Cli</a:t>
            </a:r>
            <a:r>
              <a:rPr lang="zh-CN" altLang="en-US" sz="1800" dirty="0"/>
              <a:t>操作示範</a:t>
            </a:r>
            <a:endParaRPr lang="zh-TW" altLang="en-US" sz="1800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step1-7. </a:t>
            </a:r>
            <a:r>
              <a:rPr lang="en" altLang="zh-TW" b="1" dirty="0"/>
              <a:t>docker </a:t>
            </a:r>
            <a:r>
              <a:rPr lang="zh-CN" altLang="en-US" b="1" dirty="0"/>
              <a:t>查詢指令</a:t>
            </a:r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altLang="zh-TW" sz="1600" dirty="0"/>
              <a:t>Step</a:t>
            </a:r>
          </a:p>
          <a:p>
            <a:r>
              <a:rPr lang="en-US" altLang="zh-TW" sz="1600" dirty="0"/>
              <a:t>1</a:t>
            </a:r>
            <a:endParaRPr lang="zh-TW" altLang="en-US" sz="1600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72F1D19E-ECCD-42C2-A508-F8AE06DCF5E2}" type="slidenum">
              <a:rPr lang="en-US" altLang="zh-TW" smtClean="0"/>
              <a:pPr/>
              <a:t>20</a:t>
            </a:fld>
            <a:endParaRPr lang="en-US" altLang="zh-TW"/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96074175-49D3-4F48-A64E-DEE9783FC449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971568" y="1196752"/>
            <a:ext cx="7344848" cy="29523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" altLang="zh-TW" sz="1800" b="1" dirty="0">
                <a:solidFill>
                  <a:schemeClr val="bg1">
                    <a:lumMod val="10000"/>
                  </a:schemeClr>
                </a:solidFill>
              </a:rPr>
              <a:t>docker </a:t>
            </a:r>
            <a:r>
              <a:rPr lang="en" altLang="zh-TW" sz="1800" b="1" dirty="0" err="1">
                <a:solidFill>
                  <a:schemeClr val="bg1">
                    <a:lumMod val="10000"/>
                  </a:schemeClr>
                </a:solidFill>
              </a:rPr>
              <a:t>ps</a:t>
            </a:r>
            <a:endParaRPr lang="en-US" altLang="zh-TW" sz="1800" b="1" dirty="0">
              <a:solidFill>
                <a:schemeClr val="bg1">
                  <a:lumMod val="10000"/>
                </a:schemeClr>
              </a:solidFill>
            </a:endParaRPr>
          </a:p>
          <a:p>
            <a:r>
              <a:rPr lang="zh-TW" altLang="en-US" dirty="0">
                <a:solidFill>
                  <a:schemeClr val="bg1">
                    <a:lumMod val="10000"/>
                  </a:schemeClr>
                </a:solidFill>
              </a:rPr>
              <a:t>前面，我們把我們的</a:t>
            </a:r>
            <a:r>
              <a:rPr lang="en" altLang="zh-TW" dirty="0">
                <a:solidFill>
                  <a:schemeClr val="bg1">
                    <a:lumMod val="10000"/>
                  </a:schemeClr>
                </a:solidFill>
              </a:rPr>
              <a:t>docker</a:t>
            </a:r>
            <a:r>
              <a:rPr lang="zh-TW" altLang="en-US" dirty="0">
                <a:solidFill>
                  <a:schemeClr val="bg1">
                    <a:lumMod val="10000"/>
                  </a:schemeClr>
                </a:solidFill>
              </a:rPr>
              <a:t>背景執行了，那我們要怎麼查看</a:t>
            </a:r>
            <a:r>
              <a:rPr lang="en" altLang="zh-TW" dirty="0">
                <a:solidFill>
                  <a:schemeClr val="bg1">
                    <a:lumMod val="10000"/>
                  </a:schemeClr>
                </a:solidFill>
              </a:rPr>
              <a:t>container</a:t>
            </a:r>
            <a:r>
              <a:rPr lang="zh-TW" altLang="en-US" dirty="0">
                <a:solidFill>
                  <a:schemeClr val="bg1">
                    <a:lumMod val="10000"/>
                  </a:schemeClr>
                </a:solidFill>
              </a:rPr>
              <a:t>現在有沒有在運行呢？試試</a:t>
            </a:r>
            <a:r>
              <a:rPr lang="en" altLang="zh-TW" dirty="0">
                <a:solidFill>
                  <a:schemeClr val="bg1">
                    <a:lumMod val="10000"/>
                  </a:schemeClr>
                </a:solidFill>
              </a:rPr>
              <a:t>docker </a:t>
            </a:r>
            <a:r>
              <a:rPr lang="en" altLang="zh-TW" dirty="0" err="1">
                <a:solidFill>
                  <a:schemeClr val="bg1">
                    <a:lumMod val="10000"/>
                  </a:schemeClr>
                </a:solidFill>
              </a:rPr>
              <a:t>ps</a:t>
            </a:r>
            <a:r>
              <a:rPr lang="zh-TW" altLang="en-US" dirty="0">
                <a:solidFill>
                  <a:schemeClr val="bg1">
                    <a:lumMod val="10000"/>
                  </a:schemeClr>
                </a:solidFill>
              </a:rPr>
              <a:t>這個指令吧。</a:t>
            </a:r>
            <a:endParaRPr lang="en-US" altLang="zh-TW" dirty="0">
              <a:solidFill>
                <a:schemeClr val="bg1">
                  <a:lumMod val="10000"/>
                </a:schemeClr>
              </a:solidFill>
            </a:endParaRPr>
          </a:p>
          <a:p>
            <a:r>
              <a:rPr lang="zh-TW" altLang="en-US" dirty="0">
                <a:solidFill>
                  <a:schemeClr val="bg1">
                    <a:lumMod val="10000"/>
                  </a:schemeClr>
                </a:solidFill>
              </a:rPr>
              <a:t>指令：</a:t>
            </a:r>
            <a:r>
              <a:rPr lang="en" altLang="zh-TW" dirty="0">
                <a:solidFill>
                  <a:schemeClr val="bg1">
                    <a:lumMod val="10000"/>
                  </a:schemeClr>
                </a:solidFill>
              </a:rPr>
              <a:t> docker </a:t>
            </a:r>
            <a:r>
              <a:rPr lang="en" altLang="zh-TW" dirty="0" err="1">
                <a:solidFill>
                  <a:schemeClr val="bg1">
                    <a:lumMod val="10000"/>
                  </a:schemeClr>
                </a:solidFill>
              </a:rPr>
              <a:t>ps</a:t>
            </a:r>
            <a:r>
              <a:rPr lang="en" altLang="zh-TW" dirty="0">
                <a:solidFill>
                  <a:schemeClr val="bg1">
                    <a:lumMod val="10000"/>
                  </a:schemeClr>
                </a:solidFill>
              </a:rPr>
              <a:t> (</a:t>
            </a:r>
            <a:r>
              <a:rPr lang="zh-TW" altLang="en-US" dirty="0">
                <a:solidFill>
                  <a:schemeClr val="bg1">
                    <a:lumMod val="10000"/>
                  </a:schemeClr>
                </a:solidFill>
              </a:rPr>
              <a:t>參數</a:t>
            </a:r>
            <a:r>
              <a:rPr lang="en-US" altLang="zh-TW" dirty="0">
                <a:solidFill>
                  <a:schemeClr val="bg1">
                    <a:lumMod val="10000"/>
                  </a:schemeClr>
                </a:solidFill>
              </a:rPr>
              <a:t>)</a:t>
            </a:r>
          </a:p>
          <a:p>
            <a:pPr lvl="1"/>
            <a:r>
              <a:rPr lang="en" altLang="zh-TW" dirty="0">
                <a:solidFill>
                  <a:schemeClr val="bg1">
                    <a:lumMod val="10000"/>
                  </a:schemeClr>
                </a:solidFill>
              </a:rPr>
              <a:t>-a </a:t>
            </a:r>
            <a:r>
              <a:rPr lang="zh-TW" altLang="en-US" dirty="0">
                <a:solidFill>
                  <a:schemeClr val="bg1">
                    <a:lumMod val="10000"/>
                  </a:schemeClr>
                </a:solidFill>
              </a:rPr>
              <a:t>查看所有（包括停止）的容器</a:t>
            </a:r>
          </a:p>
          <a:p>
            <a:pPr lvl="1"/>
            <a:r>
              <a:rPr lang="en-US" altLang="zh-TW" dirty="0">
                <a:solidFill>
                  <a:schemeClr val="bg1">
                    <a:lumMod val="10000"/>
                  </a:schemeClr>
                </a:solidFill>
              </a:rPr>
              <a:t>-</a:t>
            </a:r>
            <a:r>
              <a:rPr lang="en" altLang="zh-TW" dirty="0">
                <a:solidFill>
                  <a:schemeClr val="bg1">
                    <a:lumMod val="10000"/>
                  </a:schemeClr>
                </a:solidFill>
              </a:rPr>
              <a:t>q </a:t>
            </a:r>
            <a:r>
              <a:rPr lang="zh-TW" altLang="en-US" dirty="0">
                <a:solidFill>
                  <a:schemeClr val="bg1">
                    <a:lumMod val="10000"/>
                  </a:schemeClr>
                </a:solidFill>
              </a:rPr>
              <a:t>只顯示容器的 </a:t>
            </a:r>
            <a:r>
              <a:rPr lang="en" altLang="zh-TW" dirty="0">
                <a:solidFill>
                  <a:schemeClr val="bg1">
                    <a:lumMod val="10000"/>
                  </a:schemeClr>
                </a:solidFill>
              </a:rPr>
              <a:t>id</a:t>
            </a:r>
            <a:r>
              <a:rPr lang="zh-TW" altLang="en" dirty="0">
                <a:solidFill>
                  <a:schemeClr val="bg1">
                    <a:lumMod val="10000"/>
                  </a:schemeClr>
                </a:solidFill>
              </a:rPr>
              <a:t>，</a:t>
            </a:r>
            <a:r>
              <a:rPr lang="zh-TW" altLang="en-US" dirty="0">
                <a:solidFill>
                  <a:schemeClr val="bg1">
                    <a:lumMod val="10000"/>
                  </a:schemeClr>
                </a:solidFill>
              </a:rPr>
              <a:t>常搭配</a:t>
            </a:r>
            <a:r>
              <a:rPr lang="en" altLang="zh-TW" dirty="0">
                <a:solidFill>
                  <a:schemeClr val="bg1">
                    <a:lumMod val="10000"/>
                  </a:schemeClr>
                </a:solidFill>
              </a:rPr>
              <a:t>docker kill</a:t>
            </a:r>
            <a:r>
              <a:rPr lang="zh-TW" altLang="en-US" dirty="0">
                <a:solidFill>
                  <a:schemeClr val="bg1">
                    <a:lumMod val="10000"/>
                  </a:schemeClr>
                </a:solidFill>
              </a:rPr>
              <a:t>或</a:t>
            </a:r>
            <a:r>
              <a:rPr lang="en" altLang="zh-TW" dirty="0">
                <a:solidFill>
                  <a:schemeClr val="bg1">
                    <a:lumMod val="10000"/>
                  </a:schemeClr>
                </a:solidFill>
              </a:rPr>
              <a:t>docker rm </a:t>
            </a:r>
            <a:r>
              <a:rPr lang="zh-TW" altLang="en-US" dirty="0">
                <a:solidFill>
                  <a:schemeClr val="bg1">
                    <a:lumMod val="10000"/>
                  </a:schemeClr>
                </a:solidFill>
              </a:rPr>
              <a:t>使用。</a:t>
            </a:r>
          </a:p>
          <a:p>
            <a:pPr lvl="2"/>
            <a:endParaRPr lang="zh-TW" altLang="en-US" dirty="0">
              <a:solidFill>
                <a:schemeClr val="bg1">
                  <a:lumMod val="10000"/>
                </a:schemeClr>
              </a:solidFill>
            </a:endParaRPr>
          </a:p>
          <a:p>
            <a:pPr lvl="1"/>
            <a:endParaRPr lang="zh-TW" altLang="en-US" dirty="0">
              <a:solidFill>
                <a:schemeClr val="bg1">
                  <a:lumMod val="10000"/>
                </a:schemeClr>
              </a:solidFill>
            </a:endParaRPr>
          </a:p>
          <a:p>
            <a:endParaRPr lang="zh-TW" altLang="en-US" dirty="0">
              <a:solidFill>
                <a:schemeClr val="bg1">
                  <a:lumMod val="10000"/>
                </a:schemeClr>
              </a:solidFill>
            </a:endParaRPr>
          </a:p>
          <a:p>
            <a:endParaRPr lang="zh-TW" altLang="en-US" dirty="0">
              <a:solidFill>
                <a:schemeClr val="bg1">
                  <a:lumMod val="10000"/>
                </a:schemeClr>
              </a:solidFill>
            </a:endParaRPr>
          </a:p>
          <a:p>
            <a:pPr lvl="1"/>
            <a:endParaRPr lang="zh-TW" altLang="en-US" dirty="0">
              <a:solidFill>
                <a:schemeClr val="bg1">
                  <a:lumMod val="10000"/>
                </a:schemeClr>
              </a:solidFill>
            </a:endParaRPr>
          </a:p>
          <a:p>
            <a:pPr lvl="1"/>
            <a:endParaRPr lang="zh-TW" altLang="en-US" dirty="0">
              <a:solidFill>
                <a:schemeClr val="bg1">
                  <a:lumMod val="10000"/>
                </a:schemeClr>
              </a:solidFill>
            </a:endParaRPr>
          </a:p>
          <a:p>
            <a:endParaRPr lang="zh-TW" altLang="en-US" dirty="0">
              <a:solidFill>
                <a:schemeClr val="bg1">
                  <a:lumMod val="10000"/>
                </a:schemeClr>
              </a:solidFill>
              <a:highlight>
                <a:srgbClr val="C0C0C0"/>
              </a:highlight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C1C3832-D98B-DD4F-A73F-F19E232232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789" y="4717366"/>
            <a:ext cx="8338470" cy="1430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322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1800" dirty="0"/>
              <a:t>Docker </a:t>
            </a:r>
            <a:r>
              <a:rPr lang="en-US" altLang="zh-TW" sz="1800" dirty="0" err="1"/>
              <a:t>Cli</a:t>
            </a:r>
            <a:r>
              <a:rPr lang="zh-CN" altLang="en-US" sz="1800" dirty="0"/>
              <a:t>操作示範</a:t>
            </a:r>
            <a:endParaRPr lang="zh-TW" altLang="en-US" sz="1800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step1-7. </a:t>
            </a:r>
            <a:r>
              <a:rPr lang="en" altLang="zh-TW" b="1" dirty="0"/>
              <a:t>docker </a:t>
            </a:r>
            <a:r>
              <a:rPr lang="zh-CN" altLang="en-US" b="1" dirty="0"/>
              <a:t>查詢指令</a:t>
            </a:r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altLang="zh-TW" sz="1600" dirty="0"/>
              <a:t>Step</a:t>
            </a:r>
          </a:p>
          <a:p>
            <a:r>
              <a:rPr lang="en-US" altLang="zh-TW" sz="1600" dirty="0"/>
              <a:t>1</a:t>
            </a:r>
            <a:endParaRPr lang="zh-TW" altLang="en-US" sz="1600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72F1D19E-ECCD-42C2-A508-F8AE06DCF5E2}" type="slidenum">
              <a:rPr lang="en-US" altLang="zh-TW" smtClean="0"/>
              <a:pPr/>
              <a:t>21</a:t>
            </a:fld>
            <a:endParaRPr lang="en-US" altLang="zh-TW"/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96074175-49D3-4F48-A64E-DEE9783FC449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971568" y="1196752"/>
            <a:ext cx="7344848" cy="19442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" altLang="zh-TW" sz="1800" b="1" dirty="0">
                <a:solidFill>
                  <a:schemeClr val="bg1">
                    <a:lumMod val="10000"/>
                  </a:schemeClr>
                </a:solidFill>
              </a:rPr>
              <a:t>docker logs</a:t>
            </a:r>
            <a:endParaRPr lang="en-US" altLang="zh-TW" sz="1800" b="1" dirty="0">
              <a:solidFill>
                <a:schemeClr val="bg1">
                  <a:lumMod val="10000"/>
                </a:schemeClr>
              </a:solidFill>
            </a:endParaRPr>
          </a:p>
          <a:p>
            <a:r>
              <a:rPr lang="zh-TW" altLang="en-US" dirty="0">
                <a:solidFill>
                  <a:schemeClr val="bg1">
                    <a:lumMod val="10000"/>
                  </a:schemeClr>
                </a:solidFill>
              </a:rPr>
              <a:t>我們的</a:t>
            </a:r>
            <a:r>
              <a:rPr lang="en" altLang="zh-TW" dirty="0">
                <a:solidFill>
                  <a:schemeClr val="bg1">
                    <a:lumMod val="10000"/>
                  </a:schemeClr>
                </a:solidFill>
              </a:rPr>
              <a:t>docker</a:t>
            </a:r>
            <a:r>
              <a:rPr lang="zh-TW" altLang="en-US" dirty="0">
                <a:solidFill>
                  <a:schemeClr val="bg1">
                    <a:lumMod val="10000"/>
                  </a:schemeClr>
                </a:solidFill>
              </a:rPr>
              <a:t>背景執行</a:t>
            </a:r>
            <a:r>
              <a:rPr lang="zh-CN" altLang="en-US" dirty="0">
                <a:solidFill>
                  <a:schemeClr val="bg1">
                    <a:lumMod val="10000"/>
                  </a:schemeClr>
                </a:solidFill>
              </a:rPr>
              <a:t>中</a:t>
            </a:r>
            <a:r>
              <a:rPr lang="zh-TW" altLang="en-US" dirty="0">
                <a:solidFill>
                  <a:schemeClr val="bg1">
                    <a:lumMod val="10000"/>
                  </a:schemeClr>
                </a:solidFill>
              </a:rPr>
              <a:t>，那我們要怎麼查看</a:t>
            </a:r>
            <a:r>
              <a:rPr lang="en" altLang="zh-TW" dirty="0">
                <a:solidFill>
                  <a:schemeClr val="bg1">
                    <a:lumMod val="10000"/>
                  </a:schemeClr>
                </a:solidFill>
              </a:rPr>
              <a:t>container</a:t>
            </a:r>
            <a:r>
              <a:rPr lang="zh-TW" altLang="en-US" dirty="0">
                <a:solidFill>
                  <a:schemeClr val="bg1">
                    <a:lumMod val="10000"/>
                  </a:schemeClr>
                </a:solidFill>
              </a:rPr>
              <a:t>的</a:t>
            </a:r>
            <a:r>
              <a:rPr lang="en-US" altLang="zh-TW" dirty="0">
                <a:solidFill>
                  <a:schemeClr val="bg1">
                    <a:lumMod val="10000"/>
                  </a:schemeClr>
                </a:solidFill>
              </a:rPr>
              <a:t>log</a:t>
            </a:r>
            <a:r>
              <a:rPr lang="zh-CN" altLang="en-US" dirty="0">
                <a:solidFill>
                  <a:schemeClr val="bg1">
                    <a:lumMod val="10000"/>
                  </a:schemeClr>
                </a:solidFill>
              </a:rPr>
              <a:t>紀錄呢</a:t>
            </a:r>
            <a:r>
              <a:rPr lang="zh-TW" altLang="en-US" dirty="0">
                <a:solidFill>
                  <a:schemeClr val="bg1">
                    <a:lumMod val="10000"/>
                  </a:schemeClr>
                </a:solidFill>
              </a:rPr>
              <a:t>？試試</a:t>
            </a:r>
            <a:r>
              <a:rPr lang="en" altLang="zh-TW" dirty="0">
                <a:solidFill>
                  <a:schemeClr val="bg1">
                    <a:lumMod val="10000"/>
                  </a:schemeClr>
                </a:solidFill>
              </a:rPr>
              <a:t>docker logs</a:t>
            </a:r>
            <a:r>
              <a:rPr lang="zh-TW" altLang="en-US" dirty="0">
                <a:solidFill>
                  <a:schemeClr val="bg1">
                    <a:lumMod val="10000"/>
                  </a:schemeClr>
                </a:solidFill>
              </a:rPr>
              <a:t>這個指令吧。</a:t>
            </a:r>
            <a:endParaRPr lang="en-US" altLang="zh-TW" dirty="0">
              <a:solidFill>
                <a:schemeClr val="bg1">
                  <a:lumMod val="10000"/>
                </a:schemeClr>
              </a:solidFill>
            </a:endParaRPr>
          </a:p>
          <a:p>
            <a:r>
              <a:rPr lang="zh-TW" altLang="en-US" dirty="0">
                <a:solidFill>
                  <a:schemeClr val="bg1">
                    <a:lumMod val="10000"/>
                  </a:schemeClr>
                </a:solidFill>
              </a:rPr>
              <a:t>指令：</a:t>
            </a:r>
            <a:r>
              <a:rPr lang="en" altLang="zh-TW" dirty="0">
                <a:solidFill>
                  <a:schemeClr val="bg1">
                    <a:lumMod val="10000"/>
                  </a:schemeClr>
                </a:solidFill>
              </a:rPr>
              <a:t> docker logs (</a:t>
            </a:r>
            <a:r>
              <a:rPr lang="zh-TW" altLang="en-US" dirty="0">
                <a:solidFill>
                  <a:schemeClr val="bg1">
                    <a:lumMod val="10000"/>
                  </a:schemeClr>
                </a:solidFill>
              </a:rPr>
              <a:t>參數</a:t>
            </a:r>
            <a:r>
              <a:rPr lang="en-US" altLang="zh-TW" dirty="0">
                <a:solidFill>
                  <a:schemeClr val="bg1">
                    <a:lumMod val="10000"/>
                  </a:schemeClr>
                </a:solidFill>
              </a:rPr>
              <a:t>) &lt;container id&gt;/&lt;</a:t>
            </a:r>
            <a:r>
              <a:rPr lang="en-US" altLang="zh-TW" dirty="0" err="1">
                <a:solidFill>
                  <a:schemeClr val="bg1">
                    <a:lumMod val="10000"/>
                  </a:schemeClr>
                </a:solidFill>
              </a:rPr>
              <a:t>container_name</a:t>
            </a:r>
            <a:r>
              <a:rPr lang="en-US" altLang="zh-TW" dirty="0">
                <a:solidFill>
                  <a:schemeClr val="bg1">
                    <a:lumMod val="10000"/>
                  </a:schemeClr>
                </a:solidFill>
              </a:rPr>
              <a:t>&gt;</a:t>
            </a:r>
          </a:p>
          <a:p>
            <a:pPr lvl="1"/>
            <a:r>
              <a:rPr lang="en" altLang="zh-TW" dirty="0">
                <a:solidFill>
                  <a:schemeClr val="bg1">
                    <a:lumMod val="10000"/>
                  </a:schemeClr>
                </a:solidFill>
              </a:rPr>
              <a:t>-f, --follow</a:t>
            </a:r>
            <a:r>
              <a:rPr lang="zh-TW" altLang="en-US" dirty="0">
                <a:solidFill>
                  <a:schemeClr val="bg1">
                    <a:lumMod val="10000"/>
                  </a:schemeClr>
                </a:solidFill>
              </a:rPr>
              <a:t>：持續追蹤</a:t>
            </a:r>
            <a:r>
              <a:rPr lang="en-US" altLang="zh-TW" dirty="0">
                <a:solidFill>
                  <a:schemeClr val="bg1">
                    <a:lumMod val="10000"/>
                  </a:schemeClr>
                </a:solidFill>
              </a:rPr>
              <a:t>log</a:t>
            </a:r>
            <a:r>
              <a:rPr lang="zh-TW" altLang="en-US" dirty="0">
                <a:solidFill>
                  <a:schemeClr val="bg1">
                    <a:lumMod val="10000"/>
                  </a:schemeClr>
                </a:solidFill>
              </a:rPr>
              <a:t>。</a:t>
            </a:r>
            <a:endParaRPr lang="en" altLang="zh-TW" dirty="0">
              <a:solidFill>
                <a:schemeClr val="bg1">
                  <a:lumMod val="10000"/>
                </a:schemeClr>
              </a:solidFill>
            </a:endParaRPr>
          </a:p>
          <a:p>
            <a:pPr lvl="1"/>
            <a:r>
              <a:rPr lang="en" altLang="zh-TW" dirty="0">
                <a:solidFill>
                  <a:schemeClr val="bg1">
                    <a:lumMod val="10000"/>
                  </a:schemeClr>
                </a:solidFill>
              </a:rPr>
              <a:t>-t, --timestamps</a:t>
            </a:r>
            <a:r>
              <a:rPr lang="zh-TW" altLang="en-US" dirty="0">
                <a:solidFill>
                  <a:schemeClr val="bg1">
                    <a:lumMod val="10000"/>
                  </a:schemeClr>
                </a:solidFill>
              </a:rPr>
              <a:t>：顯示時間參數。</a:t>
            </a:r>
            <a:endParaRPr lang="en" altLang="zh-TW" dirty="0">
              <a:solidFill>
                <a:schemeClr val="bg1">
                  <a:lumMod val="10000"/>
                </a:schemeClr>
              </a:solidFill>
            </a:endParaRPr>
          </a:p>
          <a:p>
            <a:pPr lvl="1"/>
            <a:endParaRPr lang="zh-TW" altLang="en-US" dirty="0">
              <a:solidFill>
                <a:schemeClr val="bg1">
                  <a:lumMod val="10000"/>
                </a:schemeClr>
              </a:solidFill>
            </a:endParaRPr>
          </a:p>
          <a:p>
            <a:endParaRPr lang="zh-TW" altLang="en-US" dirty="0">
              <a:solidFill>
                <a:schemeClr val="bg1">
                  <a:lumMod val="10000"/>
                </a:schemeClr>
              </a:solidFill>
            </a:endParaRPr>
          </a:p>
          <a:p>
            <a:endParaRPr lang="zh-TW" altLang="en-US" dirty="0">
              <a:solidFill>
                <a:schemeClr val="bg1">
                  <a:lumMod val="10000"/>
                </a:schemeClr>
              </a:solidFill>
            </a:endParaRPr>
          </a:p>
          <a:p>
            <a:pPr lvl="1"/>
            <a:endParaRPr lang="zh-TW" altLang="en-US" dirty="0">
              <a:solidFill>
                <a:schemeClr val="bg1">
                  <a:lumMod val="10000"/>
                </a:schemeClr>
              </a:solidFill>
            </a:endParaRPr>
          </a:p>
          <a:p>
            <a:pPr lvl="1"/>
            <a:endParaRPr lang="zh-TW" altLang="en-US" dirty="0">
              <a:solidFill>
                <a:schemeClr val="bg1">
                  <a:lumMod val="10000"/>
                </a:schemeClr>
              </a:solidFill>
            </a:endParaRPr>
          </a:p>
          <a:p>
            <a:endParaRPr lang="zh-TW" altLang="en-US" dirty="0">
              <a:solidFill>
                <a:schemeClr val="bg1">
                  <a:lumMod val="10000"/>
                </a:schemeClr>
              </a:solidFill>
              <a:highlight>
                <a:srgbClr val="C0C0C0"/>
              </a:highlight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FED5ED41-648F-204D-8EB8-E14B31B9E3A8}"/>
              </a:ext>
            </a:extLst>
          </p:cNvPr>
          <p:cNvSpPr txBox="1"/>
          <p:nvPr/>
        </p:nvSpPr>
        <p:spPr>
          <a:xfrm>
            <a:off x="971567" y="2874422"/>
            <a:ext cx="7200864" cy="338554"/>
          </a:xfrm>
          <a:prstGeom prst="rect">
            <a:avLst/>
          </a:prstGeom>
          <a:solidFill>
            <a:schemeClr val="accent6">
              <a:lumMod val="85000"/>
            </a:schemeClr>
          </a:solidFill>
          <a:ln w="3175">
            <a:solidFill>
              <a:schemeClr val="bg1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" altLang="zh-TW" sz="1600" dirty="0">
                <a:solidFill>
                  <a:schemeClr val="bg1">
                    <a:lumMod val="10000"/>
                  </a:schemeClr>
                </a:solidFill>
              </a:rPr>
              <a:t>docker logs -</a:t>
            </a:r>
            <a:r>
              <a:rPr lang="en" altLang="zh-TW" sz="1600" dirty="0" err="1">
                <a:solidFill>
                  <a:schemeClr val="bg1">
                    <a:lumMod val="10000"/>
                  </a:schemeClr>
                </a:solidFill>
              </a:rPr>
              <a:t>tf</a:t>
            </a:r>
            <a:r>
              <a:rPr lang="en" altLang="zh-TW" sz="1600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n" altLang="zh-TW" sz="1600" dirty="0" err="1">
                <a:solidFill>
                  <a:schemeClr val="bg1">
                    <a:lumMod val="10000"/>
                  </a:schemeClr>
                </a:solidFill>
              </a:rPr>
              <a:t>flask_test</a:t>
            </a:r>
            <a:endParaRPr lang="en" altLang="zh-TW" sz="1600" dirty="0">
              <a:solidFill>
                <a:schemeClr val="bg1">
                  <a:lumMod val="10000"/>
                </a:schemeClr>
              </a:solidFill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D8F8B841-78CD-F04E-9C13-6666CCCE8C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568" y="3261700"/>
            <a:ext cx="7200863" cy="3531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2987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1800" dirty="0"/>
              <a:t>Docker </a:t>
            </a:r>
            <a:r>
              <a:rPr lang="en-US" altLang="zh-TW" sz="1800" dirty="0" err="1"/>
              <a:t>Cli</a:t>
            </a:r>
            <a:r>
              <a:rPr lang="zh-CN" altLang="en-US" sz="1800" dirty="0"/>
              <a:t>操作示範</a:t>
            </a:r>
            <a:endParaRPr lang="zh-TW" altLang="en-US" sz="1800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step1-7. </a:t>
            </a:r>
            <a:r>
              <a:rPr lang="en" altLang="zh-TW" b="1" dirty="0"/>
              <a:t>docker </a:t>
            </a:r>
            <a:r>
              <a:rPr lang="zh-CN" altLang="en-US" b="1" dirty="0"/>
              <a:t>容器操作與管理</a:t>
            </a:r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altLang="zh-TW" sz="1600" dirty="0"/>
              <a:t>Step</a:t>
            </a:r>
          </a:p>
          <a:p>
            <a:r>
              <a:rPr lang="en-US" altLang="zh-TW" sz="1600" dirty="0"/>
              <a:t>1</a:t>
            </a:r>
            <a:endParaRPr lang="zh-TW" altLang="en-US" sz="1600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72F1D19E-ECCD-42C2-A508-F8AE06DCF5E2}" type="slidenum">
              <a:rPr lang="en-US" altLang="zh-TW" smtClean="0"/>
              <a:pPr/>
              <a:t>22</a:t>
            </a:fld>
            <a:endParaRPr lang="en-US" altLang="zh-TW"/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96074175-49D3-4F48-A64E-DEE9783FC449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971568" y="1412776"/>
            <a:ext cx="7344848" cy="473555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" altLang="zh-TW" sz="1600" b="1" dirty="0">
                <a:solidFill>
                  <a:schemeClr val="bg1">
                    <a:lumMod val="10000"/>
                  </a:schemeClr>
                </a:solidFill>
              </a:rPr>
              <a:t>docker </a:t>
            </a:r>
            <a:r>
              <a:rPr lang="zh-CN" altLang="en-US" sz="1600" b="1" dirty="0">
                <a:solidFill>
                  <a:schemeClr val="bg1">
                    <a:lumMod val="10000"/>
                  </a:schemeClr>
                </a:solidFill>
              </a:rPr>
              <a:t>容器相關操作命令：</a:t>
            </a:r>
            <a:endParaRPr lang="en" altLang="zh-TW" sz="1600" b="1" dirty="0">
              <a:solidFill>
                <a:schemeClr val="bg1">
                  <a:lumMod val="10000"/>
                </a:schemeClr>
              </a:solidFill>
            </a:endParaRPr>
          </a:p>
          <a:p>
            <a:r>
              <a:rPr lang="en" altLang="zh-TW" dirty="0">
                <a:solidFill>
                  <a:schemeClr val="bg1">
                    <a:lumMod val="10000"/>
                  </a:schemeClr>
                </a:solidFill>
              </a:rPr>
              <a:t>kill/stop</a:t>
            </a:r>
            <a:r>
              <a:rPr lang="zh-TW" altLang="en" dirty="0">
                <a:solidFill>
                  <a:schemeClr val="bg1">
                    <a:lumMod val="10000"/>
                  </a:schemeClr>
                </a:solidFill>
              </a:rPr>
              <a:t>：</a:t>
            </a:r>
            <a:r>
              <a:rPr lang="zh-TW" altLang="en-US" dirty="0">
                <a:solidFill>
                  <a:schemeClr val="bg1">
                    <a:lumMod val="10000"/>
                  </a:schemeClr>
                </a:solidFill>
              </a:rPr>
              <a:t>停止</a:t>
            </a:r>
            <a:endParaRPr lang="zh-TW" altLang="en-US" dirty="0"/>
          </a:p>
          <a:p>
            <a:pPr lvl="1"/>
            <a:r>
              <a:rPr lang="zh-TW" altLang="en-US" dirty="0">
                <a:solidFill>
                  <a:schemeClr val="bg1">
                    <a:lumMod val="10000"/>
                  </a:schemeClr>
                </a:solidFill>
              </a:rPr>
              <a:t>指令：</a:t>
            </a:r>
            <a:r>
              <a:rPr lang="en" altLang="zh-TW" dirty="0">
                <a:solidFill>
                  <a:schemeClr val="bg1">
                    <a:lumMod val="10000"/>
                  </a:schemeClr>
                </a:solidFill>
              </a:rPr>
              <a:t>docker kill/stop &lt;</a:t>
            </a:r>
            <a:r>
              <a:rPr lang="en" altLang="zh-TW" dirty="0" err="1">
                <a:solidFill>
                  <a:schemeClr val="bg1">
                    <a:lumMod val="10000"/>
                  </a:schemeClr>
                </a:solidFill>
              </a:rPr>
              <a:t>container_id</a:t>
            </a:r>
            <a:r>
              <a:rPr lang="en" altLang="zh-TW" dirty="0">
                <a:solidFill>
                  <a:schemeClr val="bg1">
                    <a:lumMod val="10000"/>
                  </a:schemeClr>
                </a:solidFill>
              </a:rPr>
              <a:t>&gt;/&lt;</a:t>
            </a:r>
            <a:r>
              <a:rPr lang="en" altLang="zh-TW" dirty="0" err="1">
                <a:solidFill>
                  <a:schemeClr val="bg1">
                    <a:lumMod val="10000"/>
                  </a:schemeClr>
                </a:solidFill>
              </a:rPr>
              <a:t>container_name</a:t>
            </a:r>
            <a:r>
              <a:rPr lang="en" altLang="zh-TW" dirty="0">
                <a:solidFill>
                  <a:schemeClr val="bg1">
                    <a:lumMod val="10000"/>
                  </a:schemeClr>
                </a:solidFill>
              </a:rPr>
              <a:t>&gt;</a:t>
            </a:r>
            <a:endParaRPr lang="zh-TW" altLang="en-US" dirty="0">
              <a:solidFill>
                <a:schemeClr val="bg1">
                  <a:lumMod val="10000"/>
                </a:schemeClr>
              </a:solidFill>
            </a:endParaRPr>
          </a:p>
          <a:p>
            <a:pPr lvl="2"/>
            <a:r>
              <a:rPr lang="zh-TW" altLang="en-US" dirty="0">
                <a:solidFill>
                  <a:schemeClr val="bg1">
                    <a:lumMod val="10000"/>
                  </a:schemeClr>
                </a:solidFill>
              </a:rPr>
              <a:t>區別：</a:t>
            </a:r>
            <a:r>
              <a:rPr lang="en" altLang="zh-TW" dirty="0">
                <a:solidFill>
                  <a:schemeClr val="bg1">
                    <a:lumMod val="10000"/>
                  </a:schemeClr>
                </a:solidFill>
              </a:rPr>
              <a:t>stop </a:t>
            </a:r>
            <a:r>
              <a:rPr lang="zh-TW" altLang="en-US" dirty="0">
                <a:solidFill>
                  <a:schemeClr val="bg1">
                    <a:lumMod val="10000"/>
                  </a:schemeClr>
                </a:solidFill>
              </a:rPr>
              <a:t>會按照程序停止；</a:t>
            </a:r>
            <a:r>
              <a:rPr lang="en" altLang="zh-TW" dirty="0">
                <a:solidFill>
                  <a:schemeClr val="bg1">
                    <a:lumMod val="10000"/>
                  </a:schemeClr>
                </a:solidFill>
              </a:rPr>
              <a:t>kill </a:t>
            </a:r>
            <a:r>
              <a:rPr lang="zh-TW" altLang="en-US" dirty="0">
                <a:solidFill>
                  <a:schemeClr val="bg1">
                    <a:lumMod val="10000"/>
                  </a:schemeClr>
                </a:solidFill>
              </a:rPr>
              <a:t>會強制停止</a:t>
            </a:r>
            <a:endParaRPr lang="en-US" altLang="zh-TW" dirty="0">
              <a:solidFill>
                <a:schemeClr val="bg1">
                  <a:lumMod val="10000"/>
                </a:schemeClr>
              </a:solidFill>
            </a:endParaRPr>
          </a:p>
          <a:p>
            <a:pPr lvl="1"/>
            <a:endParaRPr lang="en-US" altLang="zh-TW" dirty="0">
              <a:solidFill>
                <a:schemeClr val="bg1">
                  <a:lumMod val="10000"/>
                </a:schemeClr>
              </a:solidFill>
            </a:endParaRPr>
          </a:p>
          <a:p>
            <a:pPr lvl="1"/>
            <a:endParaRPr lang="en-US" altLang="zh-TW" dirty="0">
              <a:solidFill>
                <a:schemeClr val="bg1">
                  <a:lumMod val="10000"/>
                </a:schemeClr>
              </a:solidFill>
            </a:endParaRPr>
          </a:p>
          <a:p>
            <a:endParaRPr lang="en-US" altLang="zh-TW" dirty="0">
              <a:solidFill>
                <a:schemeClr val="bg1">
                  <a:lumMod val="10000"/>
                </a:schemeClr>
              </a:solidFill>
            </a:endParaRPr>
          </a:p>
          <a:p>
            <a:r>
              <a:rPr lang="en" altLang="zh-TW" dirty="0">
                <a:solidFill>
                  <a:schemeClr val="bg1">
                    <a:lumMod val="10000"/>
                  </a:schemeClr>
                </a:solidFill>
              </a:rPr>
              <a:t>start/restart</a:t>
            </a:r>
            <a:r>
              <a:rPr lang="zh-TW" altLang="en" dirty="0">
                <a:solidFill>
                  <a:schemeClr val="bg1">
                    <a:lumMod val="10000"/>
                  </a:schemeClr>
                </a:solidFill>
              </a:rPr>
              <a:t>：</a:t>
            </a:r>
            <a:r>
              <a:rPr lang="zh-TW" altLang="en-US" dirty="0">
                <a:solidFill>
                  <a:schemeClr val="bg1">
                    <a:lumMod val="10000"/>
                  </a:schemeClr>
                </a:solidFill>
              </a:rPr>
              <a:t>開啟</a:t>
            </a:r>
            <a:endParaRPr lang="zh-TW" altLang="en-US" dirty="0"/>
          </a:p>
          <a:p>
            <a:pPr lvl="1"/>
            <a:r>
              <a:rPr lang="zh-TW" altLang="en-US" dirty="0">
                <a:solidFill>
                  <a:schemeClr val="bg1">
                    <a:lumMod val="10000"/>
                  </a:schemeClr>
                </a:solidFill>
              </a:rPr>
              <a:t>指令：</a:t>
            </a:r>
            <a:r>
              <a:rPr lang="en" altLang="zh-TW" dirty="0">
                <a:solidFill>
                  <a:schemeClr val="bg1">
                    <a:lumMod val="10000"/>
                  </a:schemeClr>
                </a:solidFill>
              </a:rPr>
              <a:t>docker start/restart &lt;</a:t>
            </a:r>
            <a:r>
              <a:rPr lang="en" altLang="zh-TW" dirty="0" err="1">
                <a:solidFill>
                  <a:schemeClr val="bg1">
                    <a:lumMod val="10000"/>
                  </a:schemeClr>
                </a:solidFill>
              </a:rPr>
              <a:t>container_id</a:t>
            </a:r>
            <a:r>
              <a:rPr lang="en" altLang="zh-TW" dirty="0">
                <a:solidFill>
                  <a:schemeClr val="bg1">
                    <a:lumMod val="10000"/>
                  </a:schemeClr>
                </a:solidFill>
              </a:rPr>
              <a:t>&gt;/&lt;</a:t>
            </a:r>
            <a:r>
              <a:rPr lang="en" altLang="zh-TW" dirty="0" err="1">
                <a:solidFill>
                  <a:schemeClr val="bg1">
                    <a:lumMod val="10000"/>
                  </a:schemeClr>
                </a:solidFill>
              </a:rPr>
              <a:t>container_name</a:t>
            </a:r>
            <a:r>
              <a:rPr lang="en" altLang="zh-TW" dirty="0">
                <a:solidFill>
                  <a:schemeClr val="bg1">
                    <a:lumMod val="10000"/>
                  </a:schemeClr>
                </a:solidFill>
              </a:rPr>
              <a:t>&gt;</a:t>
            </a:r>
          </a:p>
          <a:p>
            <a:pPr lvl="2"/>
            <a:r>
              <a:rPr lang="zh-TW" altLang="en-US" dirty="0">
                <a:solidFill>
                  <a:schemeClr val="bg1">
                    <a:lumMod val="10000"/>
                  </a:schemeClr>
                </a:solidFill>
              </a:rPr>
              <a:t>兩個都是開啟的意思，通用</a:t>
            </a:r>
            <a:endParaRPr lang="en-US" altLang="zh-TW" dirty="0">
              <a:solidFill>
                <a:schemeClr val="bg1">
                  <a:lumMod val="10000"/>
                </a:schemeClr>
              </a:solidFill>
            </a:endParaRPr>
          </a:p>
          <a:p>
            <a:pPr lvl="2"/>
            <a:endParaRPr lang="en-US" altLang="zh-TW" dirty="0">
              <a:solidFill>
                <a:schemeClr val="bg1">
                  <a:lumMod val="10000"/>
                </a:schemeClr>
              </a:solidFill>
            </a:endParaRPr>
          </a:p>
          <a:p>
            <a:pPr lvl="2"/>
            <a:endParaRPr lang="en-US" altLang="zh-TW" dirty="0">
              <a:solidFill>
                <a:schemeClr val="bg1">
                  <a:lumMod val="10000"/>
                </a:schemeClr>
              </a:solidFill>
            </a:endParaRPr>
          </a:p>
          <a:p>
            <a:pPr lvl="2"/>
            <a:endParaRPr lang="en-US" altLang="zh-TW" dirty="0">
              <a:solidFill>
                <a:schemeClr val="bg1">
                  <a:lumMod val="10000"/>
                </a:schemeClr>
              </a:solidFill>
            </a:endParaRPr>
          </a:p>
          <a:p>
            <a:r>
              <a:rPr lang="en" altLang="zh-TW" dirty="0">
                <a:solidFill>
                  <a:schemeClr val="bg1">
                    <a:lumMod val="10000"/>
                  </a:schemeClr>
                </a:solidFill>
              </a:rPr>
              <a:t>rm</a:t>
            </a:r>
            <a:r>
              <a:rPr lang="zh-TW" altLang="en" dirty="0">
                <a:solidFill>
                  <a:schemeClr val="bg1">
                    <a:lumMod val="10000"/>
                  </a:schemeClr>
                </a:solidFill>
              </a:rPr>
              <a:t>：</a:t>
            </a:r>
            <a:r>
              <a:rPr lang="zh-TW" altLang="en-US" dirty="0">
                <a:solidFill>
                  <a:schemeClr val="bg1">
                    <a:lumMod val="10000"/>
                  </a:schemeClr>
                </a:solidFill>
              </a:rPr>
              <a:t>刪除</a:t>
            </a:r>
            <a:endParaRPr lang="en-US" altLang="zh-TW" dirty="0">
              <a:solidFill>
                <a:schemeClr val="bg1">
                  <a:lumMod val="10000"/>
                </a:schemeClr>
              </a:solidFill>
            </a:endParaRPr>
          </a:p>
          <a:p>
            <a:pPr lvl="1"/>
            <a:r>
              <a:rPr lang="zh-TW" altLang="en-US" dirty="0">
                <a:solidFill>
                  <a:schemeClr val="bg1">
                    <a:lumMod val="10000"/>
                  </a:schemeClr>
                </a:solidFill>
              </a:rPr>
              <a:t>指令： </a:t>
            </a:r>
            <a:r>
              <a:rPr lang="en" altLang="zh-TW" dirty="0">
                <a:solidFill>
                  <a:schemeClr val="bg1">
                    <a:lumMod val="10000"/>
                  </a:schemeClr>
                </a:solidFill>
              </a:rPr>
              <a:t>docker rm</a:t>
            </a:r>
            <a:r>
              <a:rPr lang="zh-TW" altLang="en-US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n-US" altLang="zh-TW" dirty="0">
                <a:solidFill>
                  <a:schemeClr val="bg1">
                    <a:lumMod val="10000"/>
                  </a:schemeClr>
                </a:solidFill>
              </a:rPr>
              <a:t>(-f)</a:t>
            </a:r>
            <a:r>
              <a:rPr lang="en" altLang="zh-TW" dirty="0">
                <a:solidFill>
                  <a:schemeClr val="bg1">
                    <a:lumMod val="10000"/>
                  </a:schemeClr>
                </a:solidFill>
              </a:rPr>
              <a:t> &lt;</a:t>
            </a:r>
            <a:r>
              <a:rPr lang="en" altLang="zh-TW" dirty="0" err="1">
                <a:solidFill>
                  <a:schemeClr val="bg1">
                    <a:lumMod val="10000"/>
                  </a:schemeClr>
                </a:solidFill>
              </a:rPr>
              <a:t>container_id</a:t>
            </a:r>
            <a:r>
              <a:rPr lang="en" altLang="zh-TW" dirty="0">
                <a:solidFill>
                  <a:schemeClr val="bg1">
                    <a:lumMod val="10000"/>
                  </a:schemeClr>
                </a:solidFill>
              </a:rPr>
              <a:t>&gt;/&lt;</a:t>
            </a:r>
            <a:r>
              <a:rPr lang="en" altLang="zh-TW" dirty="0" err="1">
                <a:solidFill>
                  <a:schemeClr val="bg1">
                    <a:lumMod val="10000"/>
                  </a:schemeClr>
                </a:solidFill>
              </a:rPr>
              <a:t>container_name</a:t>
            </a:r>
            <a:r>
              <a:rPr lang="en" altLang="zh-TW" dirty="0">
                <a:solidFill>
                  <a:schemeClr val="bg1">
                    <a:lumMod val="10000"/>
                  </a:schemeClr>
                </a:solidFill>
              </a:rPr>
              <a:t>&gt;</a:t>
            </a:r>
          </a:p>
          <a:p>
            <a:pPr lvl="1"/>
            <a:r>
              <a:rPr lang="en-US" altLang="zh-TW" dirty="0">
                <a:solidFill>
                  <a:schemeClr val="bg1">
                    <a:lumMod val="10000"/>
                  </a:schemeClr>
                </a:solidFill>
              </a:rPr>
              <a:t>container</a:t>
            </a:r>
            <a:r>
              <a:rPr lang="zh-CN" altLang="en-US" dirty="0">
                <a:solidFill>
                  <a:schemeClr val="bg1">
                    <a:lumMod val="10000"/>
                  </a:schemeClr>
                </a:solidFill>
              </a:rPr>
              <a:t>需處於</a:t>
            </a:r>
            <a:r>
              <a:rPr lang="en-US" altLang="zh-CN" dirty="0">
                <a:solidFill>
                  <a:schemeClr val="bg1">
                    <a:lumMod val="10000"/>
                  </a:schemeClr>
                </a:solidFill>
              </a:rPr>
              <a:t>stop </a:t>
            </a:r>
            <a:r>
              <a:rPr lang="zh-CN" altLang="en-US" dirty="0">
                <a:solidFill>
                  <a:schemeClr val="bg1">
                    <a:lumMod val="10000"/>
                  </a:schemeClr>
                </a:solidFill>
              </a:rPr>
              <a:t>狀態下才可以</a:t>
            </a:r>
            <a:r>
              <a:rPr lang="en-US" altLang="zh-CN" dirty="0">
                <a:solidFill>
                  <a:schemeClr val="bg1">
                    <a:lumMod val="10000"/>
                  </a:schemeClr>
                </a:solidFill>
              </a:rPr>
              <a:t>rm</a:t>
            </a:r>
            <a:r>
              <a:rPr lang="zh-CN" altLang="en-US" dirty="0">
                <a:solidFill>
                  <a:schemeClr val="bg1">
                    <a:lumMod val="10000"/>
                  </a:schemeClr>
                </a:solidFill>
              </a:rPr>
              <a:t>，非</a:t>
            </a:r>
            <a:r>
              <a:rPr lang="en-US" altLang="zh-CN" dirty="0">
                <a:solidFill>
                  <a:schemeClr val="bg1">
                    <a:lumMod val="10000"/>
                  </a:schemeClr>
                </a:solidFill>
              </a:rPr>
              <a:t>stop</a:t>
            </a:r>
            <a:r>
              <a:rPr lang="zh-CN" altLang="en-US" dirty="0">
                <a:solidFill>
                  <a:schemeClr val="bg1">
                    <a:lumMod val="10000"/>
                  </a:schemeClr>
                </a:solidFill>
              </a:rPr>
              <a:t>狀態加上參數</a:t>
            </a:r>
            <a:r>
              <a:rPr lang="en-US" altLang="zh-CN" dirty="0">
                <a:solidFill>
                  <a:schemeClr val="bg1">
                    <a:lumMod val="10000"/>
                  </a:schemeClr>
                </a:solidFill>
              </a:rPr>
              <a:t> -f </a:t>
            </a:r>
            <a:r>
              <a:rPr lang="zh-CN" altLang="en-US" dirty="0">
                <a:solidFill>
                  <a:schemeClr val="bg1">
                    <a:lumMod val="10000"/>
                  </a:schemeClr>
                </a:solidFill>
              </a:rPr>
              <a:t>強制刪除。</a:t>
            </a:r>
            <a:endParaRPr lang="zh-TW" altLang="en-US" dirty="0">
              <a:solidFill>
                <a:schemeClr val="bg1">
                  <a:lumMod val="10000"/>
                </a:schemeClr>
              </a:solidFill>
            </a:endParaRPr>
          </a:p>
          <a:p>
            <a:pPr lvl="1"/>
            <a:r>
              <a:rPr lang="zh-TW" altLang="en-US" dirty="0">
                <a:solidFill>
                  <a:schemeClr val="bg1">
                    <a:lumMod val="10000"/>
                  </a:schemeClr>
                </a:solidFill>
              </a:rPr>
              <a:t>完全刪除容器（</a:t>
            </a:r>
            <a:r>
              <a:rPr lang="zh-TW" altLang="en-US" b="1" dirty="0">
                <a:solidFill>
                  <a:schemeClr val="bg1">
                    <a:lumMod val="10000"/>
                  </a:schemeClr>
                </a:solidFill>
              </a:rPr>
              <a:t>容器內的資料不會被保留！！</a:t>
            </a:r>
            <a:r>
              <a:rPr lang="zh-TW" altLang="en-US" dirty="0">
                <a:solidFill>
                  <a:schemeClr val="bg1">
                    <a:lumMod val="10000"/>
                  </a:schemeClr>
                </a:solidFill>
              </a:rPr>
              <a:t>）</a:t>
            </a:r>
          </a:p>
          <a:p>
            <a:pPr lvl="1"/>
            <a:r>
              <a:rPr lang="zh-TW" altLang="en-US" dirty="0">
                <a:solidFill>
                  <a:schemeClr val="bg1">
                    <a:lumMod val="10000"/>
                  </a:schemeClr>
                </a:solidFill>
              </a:rPr>
              <a:t>有需要</a:t>
            </a:r>
            <a:r>
              <a:rPr lang="zh-TW" altLang="en-US" b="1" dirty="0">
                <a:solidFill>
                  <a:schemeClr val="bg1">
                    <a:lumMod val="10000"/>
                  </a:schemeClr>
                </a:solidFill>
              </a:rPr>
              <a:t>留存</a:t>
            </a:r>
            <a:r>
              <a:rPr lang="zh-TW" altLang="en-US" dirty="0">
                <a:solidFill>
                  <a:schemeClr val="bg1">
                    <a:lumMod val="10000"/>
                  </a:schemeClr>
                </a:solidFill>
              </a:rPr>
              <a:t>的資料須先放到</a:t>
            </a:r>
            <a:r>
              <a:rPr lang="en-US" altLang="zh-TW" dirty="0">
                <a:solidFill>
                  <a:schemeClr val="bg1">
                    <a:lumMod val="10000"/>
                  </a:schemeClr>
                </a:solidFill>
              </a:rPr>
              <a:t>-</a:t>
            </a:r>
            <a:r>
              <a:rPr lang="en" altLang="zh-TW" dirty="0">
                <a:solidFill>
                  <a:schemeClr val="bg1">
                    <a:lumMod val="10000"/>
                  </a:schemeClr>
                </a:solidFill>
              </a:rPr>
              <a:t>v</a:t>
            </a:r>
            <a:r>
              <a:rPr lang="zh-TW" altLang="en-US" dirty="0">
                <a:solidFill>
                  <a:schemeClr val="bg1">
                    <a:lumMod val="10000"/>
                  </a:schemeClr>
                </a:solidFill>
              </a:rPr>
              <a:t>所</a:t>
            </a:r>
            <a:r>
              <a:rPr lang="en" altLang="zh-TW" dirty="0">
                <a:solidFill>
                  <a:schemeClr val="bg1">
                    <a:lumMod val="10000"/>
                  </a:schemeClr>
                </a:solidFill>
              </a:rPr>
              <a:t>mapping</a:t>
            </a:r>
            <a:r>
              <a:rPr lang="zh-TW" altLang="en-US" dirty="0">
                <a:solidFill>
                  <a:schemeClr val="bg1">
                    <a:lumMod val="10000"/>
                  </a:schemeClr>
                </a:solidFill>
              </a:rPr>
              <a:t>的資料夾內。</a:t>
            </a:r>
            <a:endParaRPr lang="en-US" altLang="zh-TW" dirty="0">
              <a:solidFill>
                <a:schemeClr val="bg1">
                  <a:lumMod val="10000"/>
                </a:schemeClr>
              </a:solidFill>
            </a:endParaRPr>
          </a:p>
          <a:p>
            <a:pPr lvl="1"/>
            <a:endParaRPr lang="zh-TW" altLang="en-US" dirty="0">
              <a:solidFill>
                <a:schemeClr val="bg1">
                  <a:lumMod val="10000"/>
                </a:schemeClr>
              </a:solidFill>
            </a:endParaRPr>
          </a:p>
          <a:p>
            <a:endParaRPr lang="zh-TW" altLang="en-US" dirty="0">
              <a:solidFill>
                <a:schemeClr val="bg1">
                  <a:lumMod val="10000"/>
                </a:schemeClr>
              </a:solidFill>
            </a:endParaRPr>
          </a:p>
          <a:p>
            <a:endParaRPr lang="zh-TW" altLang="en-US" dirty="0">
              <a:solidFill>
                <a:schemeClr val="bg1">
                  <a:lumMod val="10000"/>
                </a:schemeClr>
              </a:solidFill>
            </a:endParaRPr>
          </a:p>
          <a:p>
            <a:pPr lvl="1"/>
            <a:endParaRPr lang="zh-TW" altLang="en-US" dirty="0">
              <a:solidFill>
                <a:schemeClr val="bg1">
                  <a:lumMod val="10000"/>
                </a:schemeClr>
              </a:solidFill>
            </a:endParaRPr>
          </a:p>
          <a:p>
            <a:pPr lvl="1"/>
            <a:endParaRPr lang="zh-TW" altLang="en-US" dirty="0">
              <a:solidFill>
                <a:schemeClr val="bg1">
                  <a:lumMod val="10000"/>
                </a:schemeClr>
              </a:solidFill>
            </a:endParaRPr>
          </a:p>
          <a:p>
            <a:endParaRPr lang="zh-TW" altLang="en-US" dirty="0">
              <a:solidFill>
                <a:schemeClr val="bg1">
                  <a:lumMod val="10000"/>
                </a:schemeClr>
              </a:solidFill>
              <a:highlight>
                <a:srgbClr val="C0C0C0"/>
              </a:highlight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C8102544-DFA9-EB40-89D4-657F841AE5A2}"/>
              </a:ext>
            </a:extLst>
          </p:cNvPr>
          <p:cNvSpPr txBox="1"/>
          <p:nvPr/>
        </p:nvSpPr>
        <p:spPr>
          <a:xfrm>
            <a:off x="971568" y="2584697"/>
            <a:ext cx="7200864" cy="584775"/>
          </a:xfrm>
          <a:prstGeom prst="rect">
            <a:avLst/>
          </a:prstGeom>
          <a:solidFill>
            <a:schemeClr val="accent6">
              <a:lumMod val="85000"/>
            </a:schemeClr>
          </a:solidFill>
          <a:ln w="3175">
            <a:solidFill>
              <a:schemeClr val="bg1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1600" dirty="0">
                <a:solidFill>
                  <a:schemeClr val="bg1">
                    <a:lumMod val="10000"/>
                  </a:schemeClr>
                </a:solidFill>
              </a:rPr>
              <a:t>d</a:t>
            </a:r>
            <a:r>
              <a:rPr lang="en" altLang="zh-TW" sz="1600" dirty="0" err="1">
                <a:solidFill>
                  <a:schemeClr val="bg1">
                    <a:lumMod val="10000"/>
                  </a:schemeClr>
                </a:solidFill>
              </a:rPr>
              <a:t>ocker</a:t>
            </a:r>
            <a:r>
              <a:rPr lang="en" altLang="zh-TW" sz="1600" dirty="0">
                <a:solidFill>
                  <a:schemeClr val="bg1">
                    <a:lumMod val="10000"/>
                  </a:schemeClr>
                </a:solidFill>
              </a:rPr>
              <a:t> kill </a:t>
            </a:r>
            <a:r>
              <a:rPr lang="en" altLang="zh-TW" sz="1600" dirty="0" err="1">
                <a:solidFill>
                  <a:schemeClr val="bg1">
                    <a:lumMod val="10000"/>
                  </a:schemeClr>
                </a:solidFill>
              </a:rPr>
              <a:t>flask_test</a:t>
            </a:r>
            <a:endParaRPr lang="en" altLang="zh-TW" sz="1600" dirty="0">
              <a:solidFill>
                <a:schemeClr val="bg1">
                  <a:lumMod val="10000"/>
                </a:schemeClr>
              </a:solidFill>
            </a:endParaRPr>
          </a:p>
          <a:p>
            <a:r>
              <a:rPr lang="en" altLang="zh-TW" sz="1600" dirty="0">
                <a:solidFill>
                  <a:schemeClr val="bg1">
                    <a:lumMod val="10000"/>
                  </a:schemeClr>
                </a:solidFill>
              </a:rPr>
              <a:t>docker stop </a:t>
            </a:r>
            <a:r>
              <a:rPr lang="en" altLang="zh-TW" sz="1600" dirty="0" err="1">
                <a:solidFill>
                  <a:schemeClr val="bg1">
                    <a:lumMod val="10000"/>
                  </a:schemeClr>
                </a:solidFill>
              </a:rPr>
              <a:t>flask_test</a:t>
            </a:r>
            <a:endParaRPr lang="en" altLang="zh-TW" sz="1600" dirty="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39815676-7BAE-D243-8402-C2F15DCA298D}"/>
              </a:ext>
            </a:extLst>
          </p:cNvPr>
          <p:cNvSpPr txBox="1"/>
          <p:nvPr/>
        </p:nvSpPr>
        <p:spPr>
          <a:xfrm>
            <a:off x="971568" y="4049005"/>
            <a:ext cx="7200864" cy="584775"/>
          </a:xfrm>
          <a:prstGeom prst="rect">
            <a:avLst/>
          </a:prstGeom>
          <a:solidFill>
            <a:schemeClr val="accent6">
              <a:lumMod val="85000"/>
            </a:schemeClr>
          </a:solidFill>
          <a:ln w="3175">
            <a:solidFill>
              <a:schemeClr val="bg1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" altLang="zh-TW" sz="1600" dirty="0">
                <a:solidFill>
                  <a:schemeClr val="bg1">
                    <a:lumMod val="10000"/>
                  </a:schemeClr>
                </a:solidFill>
              </a:rPr>
              <a:t>docker start </a:t>
            </a:r>
            <a:r>
              <a:rPr lang="en" altLang="zh-TW" sz="1600" dirty="0" err="1">
                <a:solidFill>
                  <a:schemeClr val="bg1">
                    <a:lumMod val="10000"/>
                  </a:schemeClr>
                </a:solidFill>
              </a:rPr>
              <a:t>flask_test</a:t>
            </a:r>
            <a:endParaRPr lang="en" altLang="zh-TW" sz="1600" dirty="0">
              <a:solidFill>
                <a:schemeClr val="bg1">
                  <a:lumMod val="10000"/>
                </a:schemeClr>
              </a:solidFill>
            </a:endParaRPr>
          </a:p>
          <a:p>
            <a:r>
              <a:rPr lang="en" altLang="zh-TW" sz="1600" dirty="0">
                <a:solidFill>
                  <a:schemeClr val="bg1">
                    <a:lumMod val="10000"/>
                  </a:schemeClr>
                </a:solidFill>
              </a:rPr>
              <a:t>docker restart </a:t>
            </a:r>
            <a:r>
              <a:rPr lang="en" altLang="zh-TW" sz="1600" dirty="0" err="1">
                <a:solidFill>
                  <a:schemeClr val="bg1">
                    <a:lumMod val="10000"/>
                  </a:schemeClr>
                </a:solidFill>
              </a:rPr>
              <a:t>flask_test</a:t>
            </a:r>
            <a:endParaRPr lang="en" altLang="zh-TW" sz="1600" dirty="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F201BCA5-62D3-7640-8CB5-F048804D5BBE}"/>
              </a:ext>
            </a:extLst>
          </p:cNvPr>
          <p:cNvSpPr txBox="1"/>
          <p:nvPr/>
        </p:nvSpPr>
        <p:spPr>
          <a:xfrm>
            <a:off x="971568" y="6088386"/>
            <a:ext cx="7200864" cy="338554"/>
          </a:xfrm>
          <a:prstGeom prst="rect">
            <a:avLst/>
          </a:prstGeom>
          <a:solidFill>
            <a:schemeClr val="accent6">
              <a:lumMod val="85000"/>
            </a:schemeClr>
          </a:solidFill>
          <a:ln w="3175">
            <a:solidFill>
              <a:schemeClr val="bg1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" altLang="zh-TW" sz="1600" dirty="0">
                <a:solidFill>
                  <a:schemeClr val="bg1">
                    <a:lumMod val="10000"/>
                  </a:schemeClr>
                </a:solidFill>
              </a:rPr>
              <a:t>docker rm </a:t>
            </a:r>
            <a:r>
              <a:rPr lang="en" altLang="zh-TW" sz="1600" dirty="0" err="1">
                <a:solidFill>
                  <a:schemeClr val="bg1">
                    <a:lumMod val="10000"/>
                  </a:schemeClr>
                </a:solidFill>
              </a:rPr>
              <a:t>flask_test</a:t>
            </a:r>
            <a:endParaRPr lang="en" altLang="zh-TW" sz="1600" dirty="0">
              <a:solidFill>
                <a:schemeClr val="bg1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85364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TW" dirty="0" err="1"/>
              <a:t>Dockerfile</a:t>
            </a:r>
            <a:r>
              <a:rPr lang="zh-TW" altLang="en" dirty="0"/>
              <a:t>：</a:t>
            </a:r>
            <a:r>
              <a:rPr lang="zh-TW" altLang="en-US" dirty="0"/>
              <a:t>訂製</a:t>
            </a:r>
            <a:r>
              <a:rPr lang="en" altLang="zh-TW" dirty="0"/>
              <a:t>Image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神功第二式，</a:t>
            </a:r>
            <a:r>
              <a:rPr lang="en-US" altLang="zh-TW" dirty="0"/>
              <a:t>Infra as code </a:t>
            </a:r>
            <a:r>
              <a:rPr lang="zh-CN" altLang="en-US" dirty="0"/>
              <a:t>從這裡開始</a:t>
            </a:r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altLang="zh-TW" sz="1800" dirty="0"/>
              <a:t>Step</a:t>
            </a:r>
          </a:p>
          <a:p>
            <a:r>
              <a:rPr lang="en-US" altLang="zh-TW" sz="1800" dirty="0"/>
              <a:t>2</a:t>
            </a:r>
            <a:endParaRPr lang="zh-TW" altLang="en-US" sz="1800" dirty="0"/>
          </a:p>
        </p:txBody>
      </p:sp>
    </p:spTree>
    <p:extLst>
      <p:ext uri="{BB962C8B-B14F-4D97-AF65-F5344CB8AC3E}">
        <p14:creationId xmlns:p14="http://schemas.microsoft.com/office/powerpoint/2010/main" val="6322191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163B0B7F-A626-D345-9F57-87B97B194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TW" dirty="0" err="1"/>
              <a:t>Dockerfile</a:t>
            </a:r>
            <a:r>
              <a:rPr lang="zh-TW" altLang="en" dirty="0"/>
              <a:t>：</a:t>
            </a:r>
            <a:r>
              <a:rPr lang="zh-TW" altLang="en-US" dirty="0"/>
              <a:t>訂製</a:t>
            </a:r>
            <a:r>
              <a:rPr lang="en" altLang="zh-TW" dirty="0"/>
              <a:t>Image</a:t>
            </a:r>
            <a:endParaRPr kumimoji="1" lang="zh-TW" altLang="en-US" dirty="0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7370A810-F9EE-594C-B5A6-3691C715D8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step2-0 </a:t>
            </a:r>
            <a:r>
              <a:rPr lang="en" altLang="zh-TW" b="1" dirty="0" err="1"/>
              <a:t>Dockerfile</a:t>
            </a:r>
            <a:r>
              <a:rPr lang="zh-TW" altLang="en-US" b="1" dirty="0"/>
              <a:t>基本介紹</a:t>
            </a:r>
            <a:endParaRPr lang="zh-TW" altLang="en-US" dirty="0"/>
          </a:p>
        </p:txBody>
      </p:sp>
      <p:sp>
        <p:nvSpPr>
          <p:cNvPr id="6" name="文字版面配置區 5">
            <a:extLst>
              <a:ext uri="{FF2B5EF4-FFF2-40B4-BE49-F238E27FC236}">
                <a16:creationId xmlns:a16="http://schemas.microsoft.com/office/drawing/2014/main" id="{01C73B2E-26C7-8A4A-8EAB-F4ABB848920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altLang="zh-TW" sz="1600" dirty="0"/>
              <a:t>Step</a:t>
            </a:r>
          </a:p>
          <a:p>
            <a:r>
              <a:rPr lang="en-US" altLang="zh-TW" sz="1600" dirty="0"/>
              <a:t>2</a:t>
            </a:r>
            <a:endParaRPr lang="zh-TW" altLang="en-US" sz="1600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72F1D19E-ECCD-42C2-A508-F8AE06DCF5E2}" type="slidenum">
              <a:rPr lang="en-US" altLang="zh-TW" smtClean="0"/>
              <a:pPr/>
              <a:t>24</a:t>
            </a:fld>
            <a:endParaRPr lang="en-US" altLang="zh-TW"/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6B012476-9D85-D74C-9009-0AA6D247B485}"/>
              </a:ext>
            </a:extLst>
          </p:cNvPr>
          <p:cNvSpPr>
            <a:spLocks noGrp="1"/>
          </p:cNvSpPr>
          <p:nvPr>
            <p:ph sz="quarter" idx="25"/>
          </p:nvPr>
        </p:nvSpPr>
        <p:spPr/>
        <p:txBody>
          <a:bodyPr/>
          <a:lstStyle/>
          <a:p>
            <a:pPr marL="0" indent="0">
              <a:buNone/>
            </a:pPr>
            <a:r>
              <a:rPr lang="en" altLang="zh-TW" sz="1800" b="1" dirty="0" err="1">
                <a:solidFill>
                  <a:schemeClr val="bg1">
                    <a:lumMod val="10000"/>
                  </a:schemeClr>
                </a:solidFill>
              </a:rPr>
              <a:t>Dockerfile</a:t>
            </a:r>
            <a:r>
              <a:rPr lang="zh-TW" altLang="en-US" sz="1800" b="1" dirty="0">
                <a:solidFill>
                  <a:schemeClr val="bg1">
                    <a:lumMod val="10000"/>
                  </a:schemeClr>
                </a:solidFill>
              </a:rPr>
              <a:t>基本介紹：</a:t>
            </a:r>
            <a:endParaRPr lang="en-US" altLang="zh-TW" sz="1800" b="1" dirty="0">
              <a:solidFill>
                <a:schemeClr val="bg1">
                  <a:lumMod val="10000"/>
                </a:schemeClr>
              </a:solidFill>
            </a:endParaRPr>
          </a:p>
          <a:p>
            <a:r>
              <a:rPr lang="zh-TW" altLang="en-US" sz="1600" dirty="0">
                <a:solidFill>
                  <a:schemeClr val="bg1">
                    <a:lumMod val="10000"/>
                  </a:schemeClr>
                </a:solidFill>
              </a:rPr>
              <a:t>前面，我們有提到過</a:t>
            </a:r>
            <a:r>
              <a:rPr lang="en" altLang="zh-TW" sz="1600" dirty="0">
                <a:solidFill>
                  <a:schemeClr val="bg1">
                    <a:lumMod val="10000"/>
                  </a:schemeClr>
                </a:solidFill>
              </a:rPr>
              <a:t>VM</a:t>
            </a:r>
            <a:r>
              <a:rPr lang="zh-TW" altLang="en-US" sz="1600" dirty="0">
                <a:solidFill>
                  <a:schemeClr val="bg1">
                    <a:lumMod val="10000"/>
                  </a:schemeClr>
                </a:solidFill>
              </a:rPr>
              <a:t>常會遇到的問題：我們無法很明確的知道誰對這台虛擬機做了什麼，是不是有人更改過檔案或設定。</a:t>
            </a:r>
            <a:endParaRPr lang="en-US" altLang="zh-TW" sz="1600" dirty="0">
              <a:solidFill>
                <a:schemeClr val="bg1">
                  <a:lumMod val="10000"/>
                </a:schemeClr>
              </a:solidFill>
            </a:endParaRPr>
          </a:p>
          <a:p>
            <a:r>
              <a:rPr lang="zh-TW" altLang="en-US" sz="1600" dirty="0">
                <a:solidFill>
                  <a:schemeClr val="bg1">
                    <a:lumMod val="10000"/>
                  </a:schemeClr>
                </a:solidFill>
              </a:rPr>
              <a:t>在前面練習</a:t>
            </a:r>
            <a:r>
              <a:rPr lang="en" altLang="zh-TW" sz="1600" dirty="0">
                <a:solidFill>
                  <a:schemeClr val="bg1">
                    <a:lumMod val="10000"/>
                  </a:schemeClr>
                </a:solidFill>
                <a:highlight>
                  <a:srgbClr val="C0C0C0"/>
                </a:highlight>
              </a:rPr>
              <a:t>docker run</a:t>
            </a:r>
            <a:r>
              <a:rPr lang="zh-TW" altLang="en-US" sz="1600" dirty="0">
                <a:solidFill>
                  <a:schemeClr val="bg1">
                    <a:lumMod val="10000"/>
                  </a:schemeClr>
                </a:solidFill>
              </a:rPr>
              <a:t>或</a:t>
            </a:r>
            <a:r>
              <a:rPr lang="en" altLang="zh-TW" sz="1600" dirty="0">
                <a:solidFill>
                  <a:schemeClr val="bg1">
                    <a:lumMod val="10000"/>
                  </a:schemeClr>
                </a:solidFill>
                <a:highlight>
                  <a:srgbClr val="C0C0C0"/>
                </a:highlight>
              </a:rPr>
              <a:t>docker exec</a:t>
            </a:r>
            <a:r>
              <a:rPr lang="zh-TW" altLang="en-US" sz="1600" dirty="0">
                <a:solidFill>
                  <a:schemeClr val="bg1">
                    <a:lumMod val="10000"/>
                  </a:schemeClr>
                </a:solidFill>
              </a:rPr>
              <a:t>的過程中，似乎也沒有解決相對應的問題。</a:t>
            </a:r>
            <a:endParaRPr lang="en-US" altLang="zh-TW" sz="1600" dirty="0">
              <a:solidFill>
                <a:schemeClr val="bg1">
                  <a:lumMod val="10000"/>
                </a:schemeClr>
              </a:solidFill>
            </a:endParaRPr>
          </a:p>
          <a:p>
            <a:r>
              <a:rPr lang="zh-TW" altLang="en-US" sz="1600" dirty="0">
                <a:solidFill>
                  <a:schemeClr val="bg1">
                    <a:lumMod val="10000"/>
                  </a:schemeClr>
                </a:solidFill>
              </a:rPr>
              <a:t>因此我們需要用</a:t>
            </a:r>
            <a:r>
              <a:rPr lang="en" altLang="zh-TW" sz="1600" dirty="0" err="1">
                <a:solidFill>
                  <a:schemeClr val="bg1">
                    <a:lumMod val="10000"/>
                  </a:schemeClr>
                </a:solidFill>
              </a:rPr>
              <a:t>dockerfile</a:t>
            </a:r>
            <a:r>
              <a:rPr lang="zh-TW" altLang="en-US" sz="1600" dirty="0">
                <a:solidFill>
                  <a:schemeClr val="bg1">
                    <a:lumMod val="10000"/>
                  </a:schemeClr>
                </a:solidFill>
              </a:rPr>
              <a:t>來統一我們對</a:t>
            </a:r>
            <a:r>
              <a:rPr lang="en" altLang="zh-TW" sz="1600" dirty="0">
                <a:solidFill>
                  <a:schemeClr val="bg1">
                    <a:lumMod val="10000"/>
                  </a:schemeClr>
                </a:solidFill>
              </a:rPr>
              <a:t>image</a:t>
            </a:r>
            <a:r>
              <a:rPr lang="zh-TW" altLang="en-US" sz="1600" dirty="0">
                <a:solidFill>
                  <a:schemeClr val="bg1">
                    <a:lumMod val="10000"/>
                  </a:schemeClr>
                </a:solidFill>
              </a:rPr>
              <a:t>所做的設定，進而達到</a:t>
            </a:r>
            <a:r>
              <a:rPr lang="en" altLang="zh-TW" sz="1600" i="1" dirty="0">
                <a:solidFill>
                  <a:schemeClr val="bg1">
                    <a:lumMod val="1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Infrastructure-as-code (IaC)</a:t>
            </a:r>
            <a:r>
              <a:rPr lang="en" altLang="zh-TW" sz="1600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zh-TW" altLang="en-US" sz="1600" dirty="0">
                <a:solidFill>
                  <a:schemeClr val="bg1">
                    <a:lumMod val="10000"/>
                  </a:schemeClr>
                </a:solidFill>
              </a:rPr>
              <a:t>的目的。</a:t>
            </a:r>
          </a:p>
          <a:p>
            <a:endParaRPr kumimoji="1" lang="zh-TW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F3B08D5-DA08-9540-9F94-F8799664CA98}"/>
              </a:ext>
            </a:extLst>
          </p:cNvPr>
          <p:cNvSpPr/>
          <p:nvPr/>
        </p:nvSpPr>
        <p:spPr>
          <a:xfrm>
            <a:off x="1403648" y="3922442"/>
            <a:ext cx="6336704" cy="1332148"/>
          </a:xfrm>
          <a:prstGeom prst="rect">
            <a:avLst/>
          </a:prstGeom>
          <a:solidFill>
            <a:schemeClr val="accent6">
              <a:lumMod val="85000"/>
            </a:schemeClr>
          </a:solidFill>
          <a:ln w="9525" cap="flat" cmpd="sng" algn="ctr">
            <a:solidFill>
              <a:srgbClr val="2A151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r>
              <a:rPr lang="en" altLang="zh-TW" dirty="0" err="1">
                <a:solidFill>
                  <a:sysClr val="windowText" lastClr="000000"/>
                </a:solidFill>
              </a:rPr>
              <a:t>Dockerfile</a:t>
            </a:r>
            <a:r>
              <a:rPr lang="zh-TW" altLang="en-US" dirty="0">
                <a:solidFill>
                  <a:sysClr val="windowText" lastClr="000000"/>
                </a:solidFill>
              </a:rPr>
              <a:t>是一個文本文件，其內包含了一條條的指令</a:t>
            </a:r>
            <a:r>
              <a:rPr lang="en-US" altLang="zh-TW" dirty="0">
                <a:solidFill>
                  <a:sysClr val="windowText" lastClr="000000"/>
                </a:solidFill>
              </a:rPr>
              <a:t>(</a:t>
            </a:r>
            <a:r>
              <a:rPr lang="en" altLang="zh-TW" dirty="0">
                <a:solidFill>
                  <a:sysClr val="windowText" lastClr="000000"/>
                </a:solidFill>
              </a:rPr>
              <a:t>Instruction)</a:t>
            </a:r>
            <a:r>
              <a:rPr lang="zh-TW" altLang="en" dirty="0">
                <a:solidFill>
                  <a:sysClr val="windowText" lastClr="000000"/>
                </a:solidFill>
              </a:rPr>
              <a:t>，</a:t>
            </a:r>
            <a:r>
              <a:rPr lang="zh-TW" altLang="en-US" dirty="0">
                <a:solidFill>
                  <a:sysClr val="windowText" lastClr="000000"/>
                </a:solidFill>
              </a:rPr>
              <a:t>每一條指令構建一層，因此每一條指令的內容，就是描述該層應當如何構建。</a:t>
            </a:r>
          </a:p>
          <a:p>
            <a:r>
              <a:rPr lang="zh-TW" altLang="en-US" dirty="0">
                <a:solidFill>
                  <a:sysClr val="windowText" lastClr="000000"/>
                </a:solidFill>
              </a:rPr>
              <a:t>在</a:t>
            </a:r>
            <a:r>
              <a:rPr lang="en" altLang="zh-TW" dirty="0" err="1">
                <a:solidFill>
                  <a:sysClr val="windowText" lastClr="000000"/>
                </a:solidFill>
              </a:rPr>
              <a:t>Dockerfile</a:t>
            </a:r>
            <a:r>
              <a:rPr lang="zh-TW" altLang="en-US" dirty="0">
                <a:solidFill>
                  <a:sysClr val="windowText" lastClr="000000"/>
                </a:solidFill>
              </a:rPr>
              <a:t>註解使用</a:t>
            </a:r>
            <a:r>
              <a:rPr lang="en-US" altLang="zh-TW" dirty="0">
                <a:solidFill>
                  <a:sysClr val="windowText" lastClr="000000"/>
                </a:solidFill>
              </a:rPr>
              <a:t> “#” </a:t>
            </a:r>
            <a:r>
              <a:rPr lang="zh-TW" altLang="en-US" dirty="0">
                <a:solidFill>
                  <a:sysClr val="windowText" lastClr="000000"/>
                </a:solidFill>
              </a:rPr>
              <a:t>字號</a:t>
            </a:r>
          </a:p>
        </p:txBody>
      </p:sp>
    </p:spTree>
    <p:extLst>
      <p:ext uri="{BB962C8B-B14F-4D97-AF65-F5344CB8AC3E}">
        <p14:creationId xmlns:p14="http://schemas.microsoft.com/office/powerpoint/2010/main" val="38141551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163B0B7F-A626-D345-9F57-87B97B194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TW" dirty="0" err="1"/>
              <a:t>Dockerfile</a:t>
            </a:r>
            <a:r>
              <a:rPr lang="zh-TW" altLang="en" dirty="0"/>
              <a:t>：</a:t>
            </a:r>
            <a:r>
              <a:rPr lang="zh-TW" altLang="en-US" dirty="0"/>
              <a:t>訂製</a:t>
            </a:r>
            <a:r>
              <a:rPr lang="en" altLang="zh-TW" dirty="0"/>
              <a:t>Image</a:t>
            </a:r>
            <a:endParaRPr kumimoji="1" lang="zh-TW" altLang="en-US" dirty="0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7370A810-F9EE-594C-B5A6-3691C715D8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step2-1 </a:t>
            </a:r>
            <a:r>
              <a:rPr lang="en-US" altLang="zh-TW" b="1" dirty="0"/>
              <a:t>FROM</a:t>
            </a:r>
            <a:r>
              <a:rPr lang="zh-TW" altLang="en-US" b="1" dirty="0"/>
              <a:t>：指定基礎鏡像</a:t>
            </a:r>
            <a:endParaRPr lang="zh-TW" altLang="en-US" dirty="0"/>
          </a:p>
        </p:txBody>
      </p:sp>
      <p:sp>
        <p:nvSpPr>
          <p:cNvPr id="6" name="文字版面配置區 5">
            <a:extLst>
              <a:ext uri="{FF2B5EF4-FFF2-40B4-BE49-F238E27FC236}">
                <a16:creationId xmlns:a16="http://schemas.microsoft.com/office/drawing/2014/main" id="{01C73B2E-26C7-8A4A-8EAB-F4ABB848920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altLang="zh-TW" sz="1600" dirty="0"/>
              <a:t>Step</a:t>
            </a:r>
          </a:p>
          <a:p>
            <a:r>
              <a:rPr lang="en-US" altLang="zh-TW" sz="1600" dirty="0"/>
              <a:t>2</a:t>
            </a:r>
            <a:endParaRPr lang="zh-TW" altLang="en-US" sz="1600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72F1D19E-ECCD-42C2-A508-F8AE06DCF5E2}" type="slidenum">
              <a:rPr lang="en-US" altLang="zh-TW" smtClean="0"/>
              <a:pPr/>
              <a:t>25</a:t>
            </a:fld>
            <a:endParaRPr lang="en-US" altLang="zh-TW"/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6B012476-9D85-D74C-9009-0AA6D247B485}"/>
              </a:ext>
            </a:extLst>
          </p:cNvPr>
          <p:cNvSpPr>
            <a:spLocks noGrp="1"/>
          </p:cNvSpPr>
          <p:nvPr>
            <p:ph sz="quarter" idx="25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" altLang="zh-TW" sz="1800" u="sng" dirty="0">
                <a:solidFill>
                  <a:srgbClr val="0070C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FROM</a:t>
            </a:r>
            <a:r>
              <a:rPr lang="zh-TW" altLang="en" sz="1800" dirty="0">
                <a:solidFill>
                  <a:schemeClr val="bg1">
                    <a:lumMod val="10000"/>
                  </a:schemeClr>
                </a:solidFill>
              </a:rPr>
              <a:t>：</a:t>
            </a:r>
            <a:endParaRPr lang="en-US" altLang="zh-TW" sz="1800" dirty="0">
              <a:solidFill>
                <a:schemeClr val="bg1">
                  <a:lumMod val="1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zh-TW" altLang="en-US" sz="1800" dirty="0">
                <a:solidFill>
                  <a:schemeClr val="bg1">
                    <a:lumMod val="10000"/>
                  </a:schemeClr>
                </a:solidFill>
              </a:rPr>
              <a:t>既然是訂製</a:t>
            </a:r>
            <a:r>
              <a:rPr lang="en-US" altLang="zh-TW" sz="1800" dirty="0">
                <a:solidFill>
                  <a:schemeClr val="bg1">
                    <a:lumMod val="10000"/>
                  </a:schemeClr>
                </a:solidFill>
              </a:rPr>
              <a:t>Image</a:t>
            </a:r>
            <a:r>
              <a:rPr lang="zh-TW" altLang="en-US" sz="1800" dirty="0">
                <a:solidFill>
                  <a:schemeClr val="bg1">
                    <a:lumMod val="10000"/>
                  </a:schemeClr>
                </a:solidFill>
              </a:rPr>
              <a:t>，那一定是以一個鏡像為基礎，在其上進行定制。</a:t>
            </a:r>
            <a:endParaRPr lang="en-US" altLang="zh-TW" sz="1800" dirty="0">
              <a:solidFill>
                <a:schemeClr val="bg1">
                  <a:lumMod val="1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" altLang="zh-TW" sz="1800" dirty="0">
                <a:solidFill>
                  <a:schemeClr val="bg1">
                    <a:lumMod val="10000"/>
                  </a:schemeClr>
                </a:solidFill>
              </a:rPr>
              <a:t>FROM</a:t>
            </a:r>
            <a:r>
              <a:rPr lang="zh-TW" altLang="en-US" sz="1800" dirty="0">
                <a:solidFill>
                  <a:schemeClr val="bg1">
                    <a:lumMod val="10000"/>
                  </a:schemeClr>
                </a:solidFill>
              </a:rPr>
              <a:t>：就是指定</a:t>
            </a:r>
            <a:r>
              <a:rPr lang="zh-TW" altLang="en-US" sz="1800" b="1" dirty="0">
                <a:solidFill>
                  <a:schemeClr val="bg1">
                    <a:lumMod val="10000"/>
                  </a:schemeClr>
                </a:solidFill>
              </a:rPr>
              <a:t>基礎鏡像</a:t>
            </a:r>
            <a:r>
              <a:rPr lang="zh-TW" altLang="en-US" sz="1800" dirty="0">
                <a:solidFill>
                  <a:schemeClr val="bg1">
                    <a:lumMod val="10000"/>
                  </a:schemeClr>
                </a:solidFill>
              </a:rPr>
              <a:t>，因此一個</a:t>
            </a:r>
            <a:r>
              <a:rPr lang="en" altLang="zh-TW" sz="1800" dirty="0" err="1">
                <a:solidFill>
                  <a:schemeClr val="bg1">
                    <a:lumMod val="10000"/>
                  </a:schemeClr>
                </a:solidFill>
              </a:rPr>
              <a:t>Dockerfile</a:t>
            </a:r>
            <a:r>
              <a:rPr lang="zh-TW" altLang="en-US" sz="1800" dirty="0">
                <a:solidFill>
                  <a:schemeClr val="bg1">
                    <a:lumMod val="10000"/>
                  </a:schemeClr>
                </a:solidFill>
              </a:rPr>
              <a:t>中</a:t>
            </a:r>
            <a:r>
              <a:rPr lang="en" altLang="zh-TW" sz="1800" dirty="0">
                <a:solidFill>
                  <a:schemeClr val="bg1">
                    <a:lumMod val="10000"/>
                  </a:schemeClr>
                </a:solidFill>
              </a:rPr>
              <a:t>FROM</a:t>
            </a:r>
            <a:r>
              <a:rPr lang="zh-TW" altLang="en-US" sz="1800" dirty="0">
                <a:solidFill>
                  <a:schemeClr val="bg1">
                    <a:lumMod val="10000"/>
                  </a:schemeClr>
                </a:solidFill>
              </a:rPr>
              <a:t>是必備的指令，並且必須是第一條指令。</a:t>
            </a:r>
            <a:endParaRPr lang="en-US" altLang="zh-TW" sz="1800" dirty="0">
              <a:solidFill>
                <a:schemeClr val="bg1">
                  <a:lumMod val="1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zh-TW" altLang="en-US" sz="1800" dirty="0">
                <a:solidFill>
                  <a:schemeClr val="bg1">
                    <a:lumMod val="10000"/>
                  </a:schemeClr>
                </a:solidFill>
              </a:rPr>
              <a:t>將前面的</a:t>
            </a:r>
            <a:r>
              <a:rPr lang="en" altLang="zh-TW" sz="1600" dirty="0">
                <a:solidFill>
                  <a:schemeClr val="bg1">
                    <a:lumMod val="10000"/>
                  </a:schemeClr>
                </a:solidFill>
                <a:highlight>
                  <a:srgbClr val="C0C0C0"/>
                </a:highlight>
              </a:rPr>
              <a:t>docker run</a:t>
            </a:r>
            <a:r>
              <a:rPr lang="zh-TW" altLang="en-US" sz="2000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zh-CN" altLang="en-US" sz="2000" dirty="0">
                <a:solidFill>
                  <a:schemeClr val="bg1">
                    <a:lumMod val="10000"/>
                  </a:schemeClr>
                </a:solidFill>
              </a:rPr>
              <a:t>指令中</a:t>
            </a:r>
            <a:r>
              <a:rPr lang="en" altLang="zh-TW" sz="1800" dirty="0">
                <a:solidFill>
                  <a:schemeClr val="bg1">
                    <a:lumMod val="10000"/>
                  </a:schemeClr>
                </a:solidFill>
              </a:rPr>
              <a:t>Image </a:t>
            </a:r>
            <a:r>
              <a:rPr lang="zh-TW" altLang="en-US" sz="1800" dirty="0">
                <a:solidFill>
                  <a:schemeClr val="bg1">
                    <a:lumMod val="10000"/>
                  </a:schemeClr>
                </a:solidFill>
              </a:rPr>
              <a:t>的部分寫成</a:t>
            </a:r>
            <a:r>
              <a:rPr lang="en" altLang="zh-TW" sz="1800" dirty="0" err="1">
                <a:solidFill>
                  <a:schemeClr val="bg1">
                    <a:lumMod val="10000"/>
                  </a:schemeClr>
                </a:solidFill>
              </a:rPr>
              <a:t>dockerfile</a:t>
            </a:r>
            <a:r>
              <a:rPr lang="zh-TW" altLang="en-US" sz="1800" dirty="0">
                <a:solidFill>
                  <a:schemeClr val="bg1">
                    <a:lumMod val="10000"/>
                  </a:schemeClr>
                </a:solidFill>
              </a:rPr>
              <a:t>會變成這樣：</a:t>
            </a:r>
          </a:p>
          <a:p>
            <a:pPr>
              <a:lnSpc>
                <a:spcPct val="150000"/>
              </a:lnSpc>
            </a:pPr>
            <a:endParaRPr lang="zh-TW" altLang="en-US" sz="1800" dirty="0">
              <a:solidFill>
                <a:schemeClr val="bg1">
                  <a:lumMod val="10000"/>
                </a:schemeClr>
              </a:solidFill>
            </a:endParaRPr>
          </a:p>
          <a:p>
            <a:pPr marL="0" indent="0">
              <a:buNone/>
            </a:pPr>
            <a:endParaRPr kumimoji="1" lang="zh-TW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B082527-3F2B-E044-B274-3901CAA5707A}"/>
              </a:ext>
            </a:extLst>
          </p:cNvPr>
          <p:cNvSpPr/>
          <p:nvPr/>
        </p:nvSpPr>
        <p:spPr>
          <a:xfrm>
            <a:off x="1007588" y="3861048"/>
            <a:ext cx="7344848" cy="720080"/>
          </a:xfrm>
          <a:prstGeom prst="rect">
            <a:avLst/>
          </a:prstGeom>
          <a:solidFill>
            <a:schemeClr val="accent6">
              <a:lumMod val="85000"/>
            </a:schemeClr>
          </a:solidFill>
          <a:ln>
            <a:solidFill>
              <a:srgbClr val="2A151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>
                <a:solidFill>
                  <a:sysClr val="windowText" lastClr="000000"/>
                </a:solidFill>
              </a:rPr>
              <a:t>#</a:t>
            </a:r>
            <a:r>
              <a:rPr lang="zh-TW" altLang="en-US" dirty="0">
                <a:solidFill>
                  <a:sysClr val="windowText" lastClr="000000"/>
                </a:solidFill>
              </a:rPr>
              <a:t>基於</a:t>
            </a:r>
            <a:r>
              <a:rPr lang="en" altLang="zh-TW" dirty="0">
                <a:solidFill>
                  <a:sysClr val="windowText" lastClr="000000"/>
                </a:solidFill>
              </a:rPr>
              <a:t>IMAGE python:3.7</a:t>
            </a:r>
          </a:p>
          <a:p>
            <a:r>
              <a:rPr lang="en" altLang="zh-TW" dirty="0">
                <a:solidFill>
                  <a:sysClr val="windowText" lastClr="000000"/>
                </a:solidFill>
              </a:rPr>
              <a:t>FROM python:3.7</a:t>
            </a:r>
          </a:p>
        </p:txBody>
      </p:sp>
    </p:spTree>
    <p:extLst>
      <p:ext uri="{BB962C8B-B14F-4D97-AF65-F5344CB8AC3E}">
        <p14:creationId xmlns:p14="http://schemas.microsoft.com/office/powerpoint/2010/main" val="27977193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163B0B7F-A626-D345-9F57-87B97B194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TW" dirty="0" err="1"/>
              <a:t>Dockerfile</a:t>
            </a:r>
            <a:r>
              <a:rPr lang="zh-TW" altLang="en" dirty="0"/>
              <a:t>：</a:t>
            </a:r>
            <a:r>
              <a:rPr lang="zh-TW" altLang="en-US" dirty="0"/>
              <a:t>訂製</a:t>
            </a:r>
            <a:r>
              <a:rPr lang="en" altLang="zh-TW" dirty="0"/>
              <a:t>Image</a:t>
            </a:r>
            <a:endParaRPr kumimoji="1" lang="zh-TW" altLang="en-US" dirty="0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7370A810-F9EE-594C-B5A6-3691C715D8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step2-2 </a:t>
            </a:r>
            <a:r>
              <a:rPr lang="en" altLang="zh-TW" b="1" dirty="0"/>
              <a:t>RUN</a:t>
            </a:r>
            <a:r>
              <a:rPr lang="zh-TW" altLang="en-US" b="1" dirty="0"/>
              <a:t>：執行命令</a:t>
            </a:r>
            <a:endParaRPr lang="zh-TW" altLang="en-US" dirty="0"/>
          </a:p>
        </p:txBody>
      </p:sp>
      <p:sp>
        <p:nvSpPr>
          <p:cNvPr id="6" name="文字版面配置區 5">
            <a:extLst>
              <a:ext uri="{FF2B5EF4-FFF2-40B4-BE49-F238E27FC236}">
                <a16:creationId xmlns:a16="http://schemas.microsoft.com/office/drawing/2014/main" id="{01C73B2E-26C7-8A4A-8EAB-F4ABB848920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altLang="zh-TW" sz="1600" dirty="0"/>
              <a:t>Step</a:t>
            </a:r>
          </a:p>
          <a:p>
            <a:r>
              <a:rPr lang="en-US" altLang="zh-TW" sz="1600" dirty="0"/>
              <a:t>2</a:t>
            </a:r>
            <a:endParaRPr lang="zh-TW" altLang="en-US" sz="1600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72F1D19E-ECCD-42C2-A508-F8AE06DCF5E2}" type="slidenum">
              <a:rPr lang="en-US" altLang="zh-TW" smtClean="0"/>
              <a:pPr/>
              <a:t>26</a:t>
            </a:fld>
            <a:endParaRPr lang="en-US" altLang="zh-TW"/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6B012476-9D85-D74C-9009-0AA6D247B485}"/>
              </a:ext>
            </a:extLst>
          </p:cNvPr>
          <p:cNvSpPr>
            <a:spLocks noGrp="1"/>
          </p:cNvSpPr>
          <p:nvPr>
            <p:ph sz="quarter" idx="25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" altLang="zh-TW" sz="1800" dirty="0">
                <a:solidFill>
                  <a:srgbClr val="0070C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RUN</a:t>
            </a:r>
            <a:r>
              <a:rPr lang="zh-TW" altLang="en-US" sz="1800" dirty="0">
                <a:solidFill>
                  <a:schemeClr val="bg1">
                    <a:lumMod val="10000"/>
                  </a:schemeClr>
                </a:solidFill>
              </a:rPr>
              <a:t>：</a:t>
            </a:r>
            <a:endParaRPr lang="en-US" altLang="zh-TW" sz="1800" dirty="0">
              <a:solidFill>
                <a:schemeClr val="bg1">
                  <a:lumMod val="1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TW" sz="1800" dirty="0">
                <a:solidFill>
                  <a:schemeClr val="bg1">
                    <a:lumMod val="10000"/>
                  </a:schemeClr>
                </a:solidFill>
              </a:rPr>
              <a:t>RUN</a:t>
            </a:r>
            <a:r>
              <a:rPr lang="zh-TW" altLang="en-US" sz="1800" dirty="0">
                <a:solidFill>
                  <a:schemeClr val="bg1">
                    <a:lumMod val="10000"/>
                  </a:schemeClr>
                </a:solidFill>
              </a:rPr>
              <a:t>是用來執行命令行命令的。</a:t>
            </a:r>
            <a:endParaRPr lang="en-US" altLang="zh-TW" sz="1800" dirty="0">
              <a:solidFill>
                <a:schemeClr val="bg1">
                  <a:lumMod val="1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zh-TW" altLang="en-US" sz="1800" dirty="0">
                <a:solidFill>
                  <a:schemeClr val="bg1">
                    <a:lumMod val="10000"/>
                  </a:schemeClr>
                </a:solidFill>
              </a:rPr>
              <a:t>由於命令行的強大能力，</a:t>
            </a:r>
            <a:r>
              <a:rPr lang="en" altLang="zh-TW" sz="1800" dirty="0">
                <a:solidFill>
                  <a:schemeClr val="bg1">
                    <a:lumMod val="10000"/>
                  </a:schemeClr>
                </a:solidFill>
              </a:rPr>
              <a:t>RUN</a:t>
            </a:r>
            <a:r>
              <a:rPr lang="zh-TW" altLang="en-US" sz="1800" dirty="0">
                <a:solidFill>
                  <a:schemeClr val="bg1">
                    <a:lumMod val="10000"/>
                  </a:schemeClr>
                </a:solidFill>
              </a:rPr>
              <a:t>在定製鏡像時是最常用的指令之一。</a:t>
            </a:r>
          </a:p>
          <a:p>
            <a:pPr marL="0" indent="0">
              <a:buNone/>
            </a:pPr>
            <a:r>
              <a:rPr lang="zh-TW" altLang="en-US" sz="1800" dirty="0"/>
              <a:t>前面，我們在練習</a:t>
            </a:r>
            <a:r>
              <a:rPr lang="en" altLang="zh-TW" sz="1800" dirty="0"/>
              <a:t>docker run</a:t>
            </a:r>
            <a:r>
              <a:rPr lang="zh-TW" altLang="en-US" sz="1800" dirty="0"/>
              <a:t>的時候，每一次都需要先安裝</a:t>
            </a:r>
            <a:r>
              <a:rPr lang="en" altLang="zh-TW" sz="1800" dirty="0"/>
              <a:t>flask</a:t>
            </a:r>
            <a:r>
              <a:rPr lang="zh-TW" altLang="en-US" sz="1800" dirty="0"/>
              <a:t>。</a:t>
            </a:r>
            <a:endParaRPr lang="en-US" altLang="zh-TW" sz="1800" dirty="0"/>
          </a:p>
          <a:p>
            <a:pPr marL="0" indent="0">
              <a:buNone/>
            </a:pPr>
            <a:r>
              <a:rPr lang="zh-TW" altLang="en-US" sz="1800" dirty="0"/>
              <a:t>那我們可不可以基於</a:t>
            </a:r>
            <a:r>
              <a:rPr lang="en" altLang="zh-TW" sz="1800" dirty="0" err="1"/>
              <a:t>Dockerfile</a:t>
            </a:r>
            <a:r>
              <a:rPr lang="zh-TW" altLang="en-US" sz="1800" dirty="0"/>
              <a:t>的概念，建構一個有以</a:t>
            </a:r>
            <a:r>
              <a:rPr lang="en" altLang="zh-TW" sz="1800" dirty="0"/>
              <a:t>python:3.7</a:t>
            </a:r>
            <a:r>
              <a:rPr lang="zh-TW" altLang="en-US" sz="1800" dirty="0"/>
              <a:t>為基礎，並安裝好</a:t>
            </a:r>
            <a:r>
              <a:rPr lang="en" altLang="zh-TW" sz="1800" dirty="0"/>
              <a:t>flask</a:t>
            </a:r>
            <a:r>
              <a:rPr lang="zh-TW" altLang="en-US" sz="1800" dirty="0"/>
              <a:t>的</a:t>
            </a:r>
            <a:r>
              <a:rPr lang="en" altLang="zh-TW" sz="1800" dirty="0"/>
              <a:t>Image</a:t>
            </a:r>
            <a:r>
              <a:rPr lang="zh-TW" altLang="en-US" sz="1800" dirty="0"/>
              <a:t>呢？</a:t>
            </a:r>
          </a:p>
          <a:p>
            <a:pPr marL="0" indent="0">
              <a:buNone/>
            </a:pPr>
            <a:endParaRPr kumimoji="1" lang="zh-TW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B082527-3F2B-E044-B274-3901CAA5707A}"/>
              </a:ext>
            </a:extLst>
          </p:cNvPr>
          <p:cNvSpPr/>
          <p:nvPr/>
        </p:nvSpPr>
        <p:spPr>
          <a:xfrm>
            <a:off x="1115600" y="3789040"/>
            <a:ext cx="7344848" cy="1296144"/>
          </a:xfrm>
          <a:prstGeom prst="rect">
            <a:avLst/>
          </a:prstGeom>
          <a:solidFill>
            <a:schemeClr val="accent6">
              <a:lumMod val="85000"/>
            </a:schemeClr>
          </a:solidFill>
          <a:ln>
            <a:solidFill>
              <a:srgbClr val="2A151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>
                <a:solidFill>
                  <a:schemeClr val="bg1">
                    <a:lumMod val="10000"/>
                  </a:schemeClr>
                </a:solidFill>
              </a:rPr>
              <a:t>#</a:t>
            </a:r>
            <a:r>
              <a:rPr lang="zh-TW" altLang="en-US" dirty="0">
                <a:solidFill>
                  <a:schemeClr val="bg1">
                    <a:lumMod val="10000"/>
                  </a:schemeClr>
                </a:solidFill>
              </a:rPr>
              <a:t>基於</a:t>
            </a:r>
            <a:r>
              <a:rPr lang="en" altLang="zh-TW" dirty="0">
                <a:solidFill>
                  <a:schemeClr val="bg1">
                    <a:lumMod val="10000"/>
                  </a:schemeClr>
                </a:solidFill>
              </a:rPr>
              <a:t>IMAGE python:3.7</a:t>
            </a:r>
          </a:p>
          <a:p>
            <a:r>
              <a:rPr lang="en" altLang="zh-TW" dirty="0">
                <a:solidFill>
                  <a:schemeClr val="bg1">
                    <a:lumMod val="10000"/>
                  </a:schemeClr>
                </a:solidFill>
              </a:rPr>
              <a:t>FROM python:3.7</a:t>
            </a:r>
          </a:p>
          <a:p>
            <a:r>
              <a:rPr lang="en" altLang="zh-TW" dirty="0">
                <a:solidFill>
                  <a:schemeClr val="bg1">
                    <a:lumMod val="10000"/>
                  </a:schemeClr>
                </a:solidFill>
              </a:rPr>
              <a:t>#</a:t>
            </a:r>
            <a:r>
              <a:rPr lang="zh-TW" altLang="en-US" dirty="0">
                <a:solidFill>
                  <a:schemeClr val="bg1">
                    <a:lumMod val="10000"/>
                  </a:schemeClr>
                </a:solidFill>
              </a:rPr>
              <a:t>安裝</a:t>
            </a:r>
            <a:r>
              <a:rPr lang="en" altLang="zh-TW" dirty="0">
                <a:solidFill>
                  <a:schemeClr val="bg1">
                    <a:lumMod val="10000"/>
                  </a:schemeClr>
                </a:solidFill>
              </a:rPr>
              <a:t>Flask 0.12</a:t>
            </a:r>
            <a:r>
              <a:rPr lang="zh-TW" altLang="en-US" dirty="0">
                <a:solidFill>
                  <a:schemeClr val="bg1">
                    <a:lumMod val="10000"/>
                  </a:schemeClr>
                </a:solidFill>
              </a:rPr>
              <a:t>版</a:t>
            </a:r>
          </a:p>
          <a:p>
            <a:r>
              <a:rPr lang="en" altLang="zh-TW" dirty="0">
                <a:solidFill>
                  <a:schemeClr val="bg1">
                    <a:lumMod val="10000"/>
                  </a:schemeClr>
                </a:solidFill>
              </a:rPr>
              <a:t>RUN pip install flask==0.12</a:t>
            </a:r>
          </a:p>
        </p:txBody>
      </p:sp>
    </p:spTree>
    <p:extLst>
      <p:ext uri="{BB962C8B-B14F-4D97-AF65-F5344CB8AC3E}">
        <p14:creationId xmlns:p14="http://schemas.microsoft.com/office/powerpoint/2010/main" val="2164025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163B0B7F-A626-D345-9F57-87B97B194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TW" dirty="0" err="1"/>
              <a:t>Dockerfile</a:t>
            </a:r>
            <a:r>
              <a:rPr lang="zh-TW" altLang="en" dirty="0"/>
              <a:t>：</a:t>
            </a:r>
            <a:r>
              <a:rPr lang="zh-TW" altLang="en-US" dirty="0"/>
              <a:t>訂製</a:t>
            </a:r>
            <a:r>
              <a:rPr lang="en" altLang="zh-TW" dirty="0"/>
              <a:t>Image</a:t>
            </a:r>
            <a:endParaRPr kumimoji="1" lang="zh-TW" altLang="en-US" dirty="0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7370A810-F9EE-594C-B5A6-3691C715D8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step2-2 </a:t>
            </a:r>
            <a:r>
              <a:rPr lang="en" altLang="zh-TW" dirty="0"/>
              <a:t>RUN</a:t>
            </a:r>
            <a:r>
              <a:rPr lang="zh-TW" altLang="en-US" b="1" dirty="0"/>
              <a:t>：執行命令</a:t>
            </a:r>
            <a:endParaRPr lang="zh-TW" altLang="en-US" dirty="0"/>
          </a:p>
        </p:txBody>
      </p:sp>
      <p:sp>
        <p:nvSpPr>
          <p:cNvPr id="6" name="文字版面配置區 5">
            <a:extLst>
              <a:ext uri="{FF2B5EF4-FFF2-40B4-BE49-F238E27FC236}">
                <a16:creationId xmlns:a16="http://schemas.microsoft.com/office/drawing/2014/main" id="{01C73B2E-26C7-8A4A-8EAB-F4ABB848920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altLang="zh-TW" sz="1600" dirty="0"/>
              <a:t>Step</a:t>
            </a:r>
          </a:p>
          <a:p>
            <a:r>
              <a:rPr lang="en-US" altLang="zh-TW" sz="1600" dirty="0"/>
              <a:t>2</a:t>
            </a:r>
            <a:endParaRPr lang="zh-TW" altLang="en-US" sz="1600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72F1D19E-ECCD-42C2-A508-F8AE06DCF5E2}" type="slidenum">
              <a:rPr lang="en-US" altLang="zh-TW" smtClean="0"/>
              <a:pPr/>
              <a:t>27</a:t>
            </a:fld>
            <a:endParaRPr lang="en-US" altLang="zh-TW"/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6B012476-9D85-D74C-9009-0AA6D247B485}"/>
              </a:ext>
            </a:extLst>
          </p:cNvPr>
          <p:cNvSpPr>
            <a:spLocks noGrp="1"/>
          </p:cNvSpPr>
          <p:nvPr>
            <p:ph sz="quarter" idx="25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zh-TW" altLang="en-US" sz="1800" dirty="0">
                <a:solidFill>
                  <a:schemeClr val="bg1">
                    <a:lumMod val="10000"/>
                  </a:schemeClr>
                </a:solidFill>
              </a:rPr>
              <a:t>在</a:t>
            </a:r>
            <a:r>
              <a:rPr lang="en" altLang="zh-TW" sz="1800" dirty="0" err="1">
                <a:solidFill>
                  <a:schemeClr val="bg1">
                    <a:lumMod val="10000"/>
                  </a:schemeClr>
                </a:solidFill>
              </a:rPr>
              <a:t>dockerfile</a:t>
            </a:r>
            <a:r>
              <a:rPr lang="zh-TW" altLang="en-US" sz="1800" dirty="0">
                <a:solidFill>
                  <a:schemeClr val="bg1">
                    <a:lumMod val="10000"/>
                  </a:schemeClr>
                </a:solidFill>
              </a:rPr>
              <a:t>中使用</a:t>
            </a:r>
            <a:r>
              <a:rPr lang="en" altLang="zh-TW" sz="1800" dirty="0">
                <a:solidFill>
                  <a:schemeClr val="bg1">
                    <a:lumMod val="10000"/>
                  </a:schemeClr>
                </a:solidFill>
              </a:rPr>
              <a:t>RUN</a:t>
            </a:r>
            <a:r>
              <a:rPr lang="zh-TW" altLang="en-US" sz="1800" dirty="0">
                <a:solidFill>
                  <a:schemeClr val="bg1">
                    <a:lumMod val="10000"/>
                  </a:schemeClr>
                </a:solidFill>
              </a:rPr>
              <a:t>的重要概念：</a:t>
            </a:r>
            <a:endParaRPr lang="zh-TW" altLang="en-US" dirty="0"/>
          </a:p>
          <a:p>
            <a:r>
              <a:rPr lang="zh-TW" altLang="en-US" sz="1800" dirty="0">
                <a:solidFill>
                  <a:schemeClr val="bg1">
                    <a:lumMod val="10000"/>
                  </a:schemeClr>
                </a:solidFill>
                <a:latin typeface="+mj-ea"/>
                <a:ea typeface="+mj-ea"/>
              </a:rPr>
              <a:t>前面有提到</a:t>
            </a:r>
            <a:r>
              <a:rPr lang="en" altLang="zh-TW" sz="1800" dirty="0" err="1">
                <a:solidFill>
                  <a:schemeClr val="bg1">
                    <a:lumMod val="10000"/>
                  </a:schemeClr>
                </a:solidFill>
                <a:latin typeface="+mj-ea"/>
                <a:ea typeface="+mj-ea"/>
              </a:rPr>
              <a:t>dockerfile</a:t>
            </a:r>
            <a:r>
              <a:rPr lang="zh-TW" altLang="en-US" sz="1800" dirty="0">
                <a:solidFill>
                  <a:schemeClr val="bg1">
                    <a:lumMod val="10000"/>
                  </a:schemeClr>
                </a:solidFill>
                <a:latin typeface="+mj-ea"/>
                <a:ea typeface="+mj-ea"/>
              </a:rPr>
              <a:t>會“每一條指令構建一層”，因此使用</a:t>
            </a:r>
            <a:r>
              <a:rPr lang="en" altLang="zh-TW" sz="1800" dirty="0">
                <a:solidFill>
                  <a:schemeClr val="bg1">
                    <a:lumMod val="10000"/>
                  </a:schemeClr>
                </a:solidFill>
                <a:latin typeface="+mj-ea"/>
                <a:ea typeface="+mj-ea"/>
              </a:rPr>
              <a:t>RUN</a:t>
            </a:r>
            <a:r>
              <a:rPr lang="zh-TW" altLang="en-US" sz="1800" dirty="0">
                <a:solidFill>
                  <a:schemeClr val="bg1">
                    <a:lumMod val="10000"/>
                  </a:schemeClr>
                </a:solidFill>
                <a:latin typeface="+mj-ea"/>
                <a:ea typeface="+mj-ea"/>
              </a:rPr>
              <a:t>時應該把相應的指令寫在同一層，減少容器建構時的程序及佔用的空間。</a:t>
            </a:r>
            <a:endParaRPr lang="en-US" altLang="zh-TW" sz="1800" dirty="0">
              <a:solidFill>
                <a:schemeClr val="bg1">
                  <a:lumMod val="10000"/>
                </a:schemeClr>
              </a:solidFill>
              <a:latin typeface="+mj-ea"/>
              <a:ea typeface="+mj-ea"/>
            </a:endParaRPr>
          </a:p>
          <a:p>
            <a:endParaRPr lang="zh-TW" altLang="en-US" sz="1800" dirty="0">
              <a:solidFill>
                <a:schemeClr val="bg1">
                  <a:lumMod val="10000"/>
                </a:schemeClr>
              </a:solidFill>
              <a:latin typeface="+mj-ea"/>
              <a:ea typeface="+mj-ea"/>
            </a:endParaRPr>
          </a:p>
          <a:p>
            <a:r>
              <a:rPr lang="zh-TW" altLang="en-US" sz="1800" dirty="0">
                <a:solidFill>
                  <a:schemeClr val="bg1">
                    <a:lumMod val="10000"/>
                  </a:schemeClr>
                </a:solidFill>
                <a:latin typeface="+mj-ea"/>
                <a:ea typeface="+mj-ea"/>
              </a:rPr>
              <a:t>舉例：在安裝</a:t>
            </a:r>
            <a:r>
              <a:rPr lang="en" altLang="zh-TW" sz="1800" dirty="0">
                <a:solidFill>
                  <a:schemeClr val="bg1">
                    <a:lumMod val="10000"/>
                  </a:schemeClr>
                </a:solidFill>
                <a:latin typeface="+mj-ea"/>
                <a:ea typeface="+mj-ea"/>
              </a:rPr>
              <a:t>flask</a:t>
            </a:r>
            <a:r>
              <a:rPr lang="zh-TW" altLang="en-US" sz="1800" dirty="0">
                <a:solidFill>
                  <a:schemeClr val="bg1">
                    <a:lumMod val="10000"/>
                  </a:schemeClr>
                </a:solidFill>
                <a:latin typeface="+mj-ea"/>
                <a:ea typeface="+mj-ea"/>
              </a:rPr>
              <a:t>之前我們想要先更新</a:t>
            </a:r>
            <a:r>
              <a:rPr lang="en" altLang="zh-TW" sz="1800" dirty="0">
                <a:solidFill>
                  <a:schemeClr val="bg1">
                    <a:lumMod val="10000"/>
                  </a:schemeClr>
                </a:solidFill>
                <a:latin typeface="+mj-ea"/>
                <a:ea typeface="+mj-ea"/>
              </a:rPr>
              <a:t>apt-get</a:t>
            </a:r>
            <a:r>
              <a:rPr lang="zh-TW" altLang="en-US" sz="1800" dirty="0">
                <a:solidFill>
                  <a:schemeClr val="bg1">
                    <a:lumMod val="10000"/>
                  </a:schemeClr>
                </a:solidFill>
                <a:latin typeface="+mj-ea"/>
                <a:ea typeface="+mj-ea"/>
              </a:rPr>
              <a:t>套件庫，並使用</a:t>
            </a:r>
            <a:r>
              <a:rPr lang="en" altLang="zh-TW" sz="1800" dirty="0">
                <a:solidFill>
                  <a:schemeClr val="bg1">
                    <a:lumMod val="10000"/>
                  </a:schemeClr>
                </a:solidFill>
                <a:latin typeface="+mj-ea"/>
                <a:ea typeface="+mj-ea"/>
              </a:rPr>
              <a:t>pip</a:t>
            </a:r>
            <a:r>
              <a:rPr lang="zh-TW" altLang="en-US" sz="1800" dirty="0">
                <a:solidFill>
                  <a:schemeClr val="bg1">
                    <a:lumMod val="10000"/>
                  </a:schemeClr>
                </a:solidFill>
                <a:latin typeface="+mj-ea"/>
                <a:ea typeface="+mj-ea"/>
              </a:rPr>
              <a:t>安裝</a:t>
            </a:r>
            <a:r>
              <a:rPr lang="en" altLang="zh-TW" sz="1800" dirty="0">
                <a:solidFill>
                  <a:schemeClr val="bg1">
                    <a:lumMod val="10000"/>
                  </a:schemeClr>
                </a:solidFill>
                <a:latin typeface="+mj-ea"/>
                <a:ea typeface="+mj-ea"/>
              </a:rPr>
              <a:t>flask 0.12</a:t>
            </a:r>
            <a:r>
              <a:rPr lang="zh-TW" altLang="en-US" sz="1800" dirty="0">
                <a:solidFill>
                  <a:schemeClr val="bg1">
                    <a:lumMod val="10000"/>
                  </a:schemeClr>
                </a:solidFill>
                <a:latin typeface="+mj-ea"/>
                <a:ea typeface="+mj-ea"/>
              </a:rPr>
              <a:t>版本及使用</a:t>
            </a:r>
            <a:r>
              <a:rPr lang="en" altLang="zh-TW" sz="1800" dirty="0">
                <a:solidFill>
                  <a:schemeClr val="bg1">
                    <a:lumMod val="10000"/>
                  </a:schemeClr>
                </a:solidFill>
                <a:latin typeface="+mj-ea"/>
                <a:ea typeface="+mj-ea"/>
              </a:rPr>
              <a:t>apt-get</a:t>
            </a:r>
            <a:r>
              <a:rPr lang="zh-TW" altLang="en-US" sz="1800" dirty="0">
                <a:solidFill>
                  <a:schemeClr val="bg1">
                    <a:lumMod val="10000"/>
                  </a:schemeClr>
                </a:solidFill>
                <a:latin typeface="+mj-ea"/>
                <a:ea typeface="+mj-ea"/>
              </a:rPr>
              <a:t>安裝</a:t>
            </a:r>
            <a:r>
              <a:rPr lang="en" altLang="zh-TW" sz="1800" dirty="0">
                <a:solidFill>
                  <a:schemeClr val="bg1">
                    <a:lumMod val="10000"/>
                  </a:schemeClr>
                </a:solidFill>
                <a:latin typeface="+mj-ea"/>
                <a:ea typeface="+mj-ea"/>
              </a:rPr>
              <a:t>vim</a:t>
            </a:r>
            <a:r>
              <a:rPr lang="zh-TW" altLang="en-US" sz="1800" dirty="0">
                <a:solidFill>
                  <a:schemeClr val="bg1">
                    <a:lumMod val="10000"/>
                  </a:schemeClr>
                </a:solidFill>
                <a:latin typeface="+mj-ea"/>
                <a:ea typeface="+mj-ea"/>
              </a:rPr>
              <a:t>方便做程式碼的編輯。</a:t>
            </a:r>
            <a:endParaRPr lang="zh-TW" altLang="en-US" dirty="0"/>
          </a:p>
          <a:p>
            <a:r>
              <a:rPr lang="zh-TW" altLang="en-US" sz="1800" dirty="0">
                <a:solidFill>
                  <a:schemeClr val="bg1">
                    <a:lumMod val="10000"/>
                  </a:schemeClr>
                </a:solidFill>
                <a:latin typeface="+mj-ea"/>
                <a:ea typeface="+mj-ea"/>
              </a:rPr>
              <a:t>錯誤示範：</a:t>
            </a:r>
          </a:p>
          <a:p>
            <a:endParaRPr kumimoji="1" lang="zh-TW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784AE75-0A3F-3745-B137-70A773AF22CA}"/>
              </a:ext>
            </a:extLst>
          </p:cNvPr>
          <p:cNvSpPr/>
          <p:nvPr/>
        </p:nvSpPr>
        <p:spPr>
          <a:xfrm>
            <a:off x="1331632" y="4077072"/>
            <a:ext cx="6912784" cy="2016224"/>
          </a:xfrm>
          <a:prstGeom prst="rect">
            <a:avLst/>
          </a:prstGeom>
          <a:solidFill>
            <a:schemeClr val="accent6">
              <a:lumMod val="85000"/>
            </a:schemeClr>
          </a:solidFill>
          <a:ln>
            <a:solidFill>
              <a:srgbClr val="2A151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" altLang="zh-TW" dirty="0">
                <a:solidFill>
                  <a:schemeClr val="bg1">
                    <a:lumMod val="10000"/>
                  </a:schemeClr>
                </a:solidFill>
              </a:rPr>
              <a:t>FROM python:3.7</a:t>
            </a:r>
          </a:p>
          <a:p>
            <a:r>
              <a:rPr lang="en" altLang="zh-TW" dirty="0">
                <a:solidFill>
                  <a:schemeClr val="bg1">
                    <a:lumMod val="10000"/>
                  </a:schemeClr>
                </a:solidFill>
              </a:rPr>
              <a:t>##</a:t>
            </a:r>
            <a:r>
              <a:rPr lang="zh-TW" altLang="en-US" dirty="0">
                <a:solidFill>
                  <a:schemeClr val="bg1">
                    <a:lumMod val="10000"/>
                  </a:schemeClr>
                </a:solidFill>
              </a:rPr>
              <a:t>更新</a:t>
            </a:r>
            <a:r>
              <a:rPr lang="en" altLang="zh-TW" dirty="0">
                <a:solidFill>
                  <a:schemeClr val="bg1">
                    <a:lumMod val="10000"/>
                  </a:schemeClr>
                </a:solidFill>
              </a:rPr>
              <a:t>apt</a:t>
            </a:r>
            <a:r>
              <a:rPr lang="zh-TW" altLang="en-US" dirty="0">
                <a:solidFill>
                  <a:schemeClr val="bg1">
                    <a:lumMod val="10000"/>
                  </a:schemeClr>
                </a:solidFill>
              </a:rPr>
              <a:t>套件庫</a:t>
            </a:r>
          </a:p>
          <a:p>
            <a:r>
              <a:rPr lang="en" altLang="zh-TW" dirty="0">
                <a:solidFill>
                  <a:schemeClr val="bg1">
                    <a:lumMod val="10000"/>
                  </a:schemeClr>
                </a:solidFill>
              </a:rPr>
              <a:t>RUN apt-get update -</a:t>
            </a:r>
            <a:r>
              <a:rPr lang="en" altLang="zh-TW" dirty="0" err="1">
                <a:solidFill>
                  <a:schemeClr val="bg1">
                    <a:lumMod val="10000"/>
                  </a:schemeClr>
                </a:solidFill>
              </a:rPr>
              <a:t>qq</a:t>
            </a:r>
            <a:endParaRPr lang="en" altLang="zh-TW" dirty="0">
              <a:solidFill>
                <a:schemeClr val="bg1">
                  <a:lumMod val="10000"/>
                </a:schemeClr>
              </a:solidFill>
            </a:endParaRPr>
          </a:p>
          <a:p>
            <a:r>
              <a:rPr lang="en" altLang="zh-TW" dirty="0">
                <a:solidFill>
                  <a:schemeClr val="bg1">
                    <a:lumMod val="10000"/>
                  </a:schemeClr>
                </a:solidFill>
              </a:rPr>
              <a:t>##</a:t>
            </a:r>
            <a:r>
              <a:rPr lang="zh-TW" altLang="en-US" dirty="0">
                <a:solidFill>
                  <a:schemeClr val="bg1">
                    <a:lumMod val="10000"/>
                  </a:schemeClr>
                </a:solidFill>
              </a:rPr>
              <a:t>安裝</a:t>
            </a:r>
            <a:r>
              <a:rPr lang="en" altLang="zh-TW" dirty="0">
                <a:solidFill>
                  <a:schemeClr val="bg1">
                    <a:lumMod val="10000"/>
                  </a:schemeClr>
                </a:solidFill>
              </a:rPr>
              <a:t>Flask 0.12</a:t>
            </a:r>
            <a:r>
              <a:rPr lang="zh-TW" altLang="en-US" dirty="0">
                <a:solidFill>
                  <a:schemeClr val="bg1">
                    <a:lumMod val="10000"/>
                  </a:schemeClr>
                </a:solidFill>
              </a:rPr>
              <a:t>版</a:t>
            </a:r>
          </a:p>
          <a:p>
            <a:r>
              <a:rPr lang="en" altLang="zh-TW" dirty="0">
                <a:solidFill>
                  <a:schemeClr val="bg1">
                    <a:lumMod val="10000"/>
                  </a:schemeClr>
                </a:solidFill>
              </a:rPr>
              <a:t>RUN pip install -q flask==0.12</a:t>
            </a:r>
          </a:p>
          <a:p>
            <a:r>
              <a:rPr lang="en" altLang="zh-TW" dirty="0">
                <a:solidFill>
                  <a:schemeClr val="bg1">
                    <a:lumMod val="10000"/>
                  </a:schemeClr>
                </a:solidFill>
              </a:rPr>
              <a:t>#</a:t>
            </a:r>
            <a:r>
              <a:rPr lang="zh-TW" altLang="en-US" dirty="0">
                <a:solidFill>
                  <a:schemeClr val="bg1">
                    <a:lumMod val="10000"/>
                  </a:schemeClr>
                </a:solidFill>
              </a:rPr>
              <a:t>安裝</a:t>
            </a:r>
            <a:r>
              <a:rPr lang="en" altLang="zh-TW" dirty="0">
                <a:solidFill>
                  <a:schemeClr val="bg1">
                    <a:lumMod val="10000"/>
                  </a:schemeClr>
                </a:solidFill>
              </a:rPr>
              <a:t>vim</a:t>
            </a:r>
          </a:p>
          <a:p>
            <a:r>
              <a:rPr lang="en" altLang="zh-TW" dirty="0">
                <a:solidFill>
                  <a:schemeClr val="bg1">
                    <a:lumMod val="10000"/>
                  </a:schemeClr>
                </a:solidFill>
              </a:rPr>
              <a:t>RUN apt-get install vim -</a:t>
            </a:r>
            <a:r>
              <a:rPr lang="en" altLang="zh-TW" dirty="0" err="1">
                <a:solidFill>
                  <a:schemeClr val="bg1">
                    <a:lumMod val="10000"/>
                  </a:schemeClr>
                </a:solidFill>
              </a:rPr>
              <a:t>qqy</a:t>
            </a:r>
            <a:endParaRPr lang="en" altLang="zh-TW" dirty="0">
              <a:solidFill>
                <a:schemeClr val="bg1">
                  <a:lumMod val="10000"/>
                </a:schemeClr>
              </a:solidFill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55CF5CD9-7FBA-C140-BE80-0273F7444A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062" y="1838355"/>
            <a:ext cx="8021923" cy="3181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905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163B0B7F-A626-D345-9F57-87B97B194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TW" dirty="0" err="1"/>
              <a:t>Dockerfile</a:t>
            </a:r>
            <a:r>
              <a:rPr lang="zh-TW" altLang="en" dirty="0"/>
              <a:t>：</a:t>
            </a:r>
            <a:r>
              <a:rPr lang="zh-TW" altLang="en-US" dirty="0"/>
              <a:t>訂製</a:t>
            </a:r>
            <a:r>
              <a:rPr lang="en" altLang="zh-TW" dirty="0"/>
              <a:t>Image</a:t>
            </a:r>
            <a:endParaRPr kumimoji="1" lang="zh-TW" altLang="en-US" dirty="0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7370A810-F9EE-594C-B5A6-3691C715D8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step2-2 </a:t>
            </a:r>
            <a:r>
              <a:rPr lang="en" altLang="zh-TW" dirty="0"/>
              <a:t>RUN</a:t>
            </a:r>
            <a:r>
              <a:rPr lang="zh-TW" altLang="en-US" b="1" dirty="0"/>
              <a:t>：執行命令</a:t>
            </a:r>
            <a:endParaRPr lang="zh-TW" altLang="en-US" dirty="0"/>
          </a:p>
        </p:txBody>
      </p:sp>
      <p:sp>
        <p:nvSpPr>
          <p:cNvPr id="6" name="文字版面配置區 5">
            <a:extLst>
              <a:ext uri="{FF2B5EF4-FFF2-40B4-BE49-F238E27FC236}">
                <a16:creationId xmlns:a16="http://schemas.microsoft.com/office/drawing/2014/main" id="{01C73B2E-26C7-8A4A-8EAB-F4ABB848920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altLang="zh-TW" sz="1600" dirty="0"/>
              <a:t>Step</a:t>
            </a:r>
          </a:p>
          <a:p>
            <a:r>
              <a:rPr lang="en-US" altLang="zh-TW" sz="1600" dirty="0"/>
              <a:t>2</a:t>
            </a:r>
            <a:endParaRPr lang="zh-TW" altLang="en-US" sz="1600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72F1D19E-ECCD-42C2-A508-F8AE06DCF5E2}" type="slidenum">
              <a:rPr lang="en-US" altLang="zh-TW" smtClean="0"/>
              <a:pPr/>
              <a:t>28</a:t>
            </a:fld>
            <a:endParaRPr lang="en-US" altLang="zh-TW"/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6B012476-9D85-D74C-9009-0AA6D247B485}"/>
              </a:ext>
            </a:extLst>
          </p:cNvPr>
          <p:cNvSpPr>
            <a:spLocks noGrp="1"/>
          </p:cNvSpPr>
          <p:nvPr>
            <p:ph sz="quarter" idx="25"/>
          </p:nvPr>
        </p:nvSpPr>
        <p:spPr/>
        <p:txBody>
          <a:bodyPr/>
          <a:lstStyle/>
          <a:p>
            <a:r>
              <a:rPr lang="zh-TW" altLang="en-US" sz="1800" dirty="0">
                <a:solidFill>
                  <a:schemeClr val="bg1">
                    <a:lumMod val="10000"/>
                  </a:schemeClr>
                </a:solidFill>
              </a:rPr>
              <a:t>正確寫法</a:t>
            </a:r>
          </a:p>
          <a:p>
            <a:endParaRPr kumimoji="1" lang="zh-TW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5F300C94-679B-F84F-8809-3EAAA5BC9AED}"/>
              </a:ext>
            </a:extLst>
          </p:cNvPr>
          <p:cNvSpPr/>
          <p:nvPr/>
        </p:nvSpPr>
        <p:spPr>
          <a:xfrm>
            <a:off x="1331632" y="1772816"/>
            <a:ext cx="6912784" cy="1584176"/>
          </a:xfrm>
          <a:prstGeom prst="rect">
            <a:avLst/>
          </a:prstGeom>
          <a:solidFill>
            <a:schemeClr val="accent6">
              <a:lumMod val="85000"/>
            </a:schemeClr>
          </a:solidFill>
          <a:ln>
            <a:solidFill>
              <a:srgbClr val="2A151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600" dirty="0">
                <a:solidFill>
                  <a:schemeClr val="bg1">
                    <a:lumMod val="10000"/>
                  </a:schemeClr>
                </a:solidFill>
              </a:rPr>
              <a:t>#</a:t>
            </a:r>
            <a:r>
              <a:rPr lang="zh-TW" altLang="en-US" sz="1600" dirty="0">
                <a:solidFill>
                  <a:schemeClr val="bg1">
                    <a:lumMod val="10000"/>
                  </a:schemeClr>
                </a:solidFill>
              </a:rPr>
              <a:t>基於</a:t>
            </a:r>
            <a:r>
              <a:rPr lang="en" altLang="zh-TW" sz="1600" dirty="0">
                <a:solidFill>
                  <a:schemeClr val="bg1">
                    <a:lumMod val="10000"/>
                  </a:schemeClr>
                </a:solidFill>
              </a:rPr>
              <a:t>IMAGE python:3.7</a:t>
            </a:r>
          </a:p>
          <a:p>
            <a:r>
              <a:rPr lang="en" altLang="zh-TW" sz="1600" dirty="0">
                <a:solidFill>
                  <a:schemeClr val="bg1">
                    <a:lumMod val="10000"/>
                  </a:schemeClr>
                </a:solidFill>
              </a:rPr>
              <a:t>FROM python:3.7</a:t>
            </a:r>
          </a:p>
          <a:p>
            <a:r>
              <a:rPr lang="en" altLang="zh-TW" sz="1600" dirty="0">
                <a:solidFill>
                  <a:schemeClr val="bg1">
                    <a:lumMod val="10000"/>
                  </a:schemeClr>
                </a:solidFill>
              </a:rPr>
              <a:t>##</a:t>
            </a:r>
            <a:r>
              <a:rPr lang="zh-TW" altLang="en-US" sz="1600" dirty="0">
                <a:solidFill>
                  <a:schemeClr val="bg1">
                    <a:lumMod val="10000"/>
                  </a:schemeClr>
                </a:solidFill>
              </a:rPr>
              <a:t>更新</a:t>
            </a:r>
            <a:r>
              <a:rPr lang="en" altLang="zh-TW" sz="1600" dirty="0">
                <a:solidFill>
                  <a:schemeClr val="bg1">
                    <a:lumMod val="10000"/>
                  </a:schemeClr>
                </a:solidFill>
              </a:rPr>
              <a:t>apt</a:t>
            </a:r>
            <a:r>
              <a:rPr lang="zh-TW" altLang="en-US" sz="1600" dirty="0">
                <a:solidFill>
                  <a:schemeClr val="bg1">
                    <a:lumMod val="10000"/>
                  </a:schemeClr>
                </a:solidFill>
              </a:rPr>
              <a:t>套件庫、安裝</a:t>
            </a:r>
            <a:r>
              <a:rPr lang="en" altLang="zh-TW" sz="1600" dirty="0">
                <a:solidFill>
                  <a:schemeClr val="bg1">
                    <a:lumMod val="10000"/>
                  </a:schemeClr>
                </a:solidFill>
              </a:rPr>
              <a:t>Flask 0.12</a:t>
            </a:r>
            <a:r>
              <a:rPr lang="zh-TW" altLang="en-US" sz="1600" dirty="0">
                <a:solidFill>
                  <a:schemeClr val="bg1">
                    <a:lumMod val="10000"/>
                  </a:schemeClr>
                </a:solidFill>
              </a:rPr>
              <a:t>版、安裝</a:t>
            </a:r>
            <a:r>
              <a:rPr lang="en" altLang="zh-TW" sz="1600" dirty="0">
                <a:solidFill>
                  <a:schemeClr val="bg1">
                    <a:lumMod val="10000"/>
                  </a:schemeClr>
                </a:solidFill>
              </a:rPr>
              <a:t>VIM</a:t>
            </a:r>
          </a:p>
          <a:p>
            <a:r>
              <a:rPr lang="en" altLang="zh-TW" sz="1600" dirty="0">
                <a:solidFill>
                  <a:schemeClr val="bg1">
                    <a:lumMod val="10000"/>
                  </a:schemeClr>
                </a:solidFill>
              </a:rPr>
              <a:t>RUN apt-get update -</a:t>
            </a:r>
            <a:r>
              <a:rPr lang="en" altLang="zh-TW" sz="1600" dirty="0" err="1">
                <a:solidFill>
                  <a:schemeClr val="bg1">
                    <a:lumMod val="10000"/>
                  </a:schemeClr>
                </a:solidFill>
              </a:rPr>
              <a:t>qq</a:t>
            </a:r>
            <a:r>
              <a:rPr lang="en" altLang="zh-TW" sz="1600" dirty="0">
                <a:solidFill>
                  <a:schemeClr val="bg1">
                    <a:lumMod val="10000"/>
                  </a:schemeClr>
                </a:solidFill>
              </a:rPr>
              <a:t> \</a:t>
            </a:r>
          </a:p>
          <a:p>
            <a:r>
              <a:rPr lang="en" altLang="zh-TW" sz="1600" dirty="0">
                <a:solidFill>
                  <a:schemeClr val="bg1">
                    <a:lumMod val="10000"/>
                  </a:schemeClr>
                </a:solidFill>
              </a:rPr>
              <a:t>    &amp;&amp; pip install -q flask==0.12 \</a:t>
            </a:r>
          </a:p>
          <a:p>
            <a:r>
              <a:rPr lang="en" altLang="zh-TW" sz="1600" dirty="0">
                <a:solidFill>
                  <a:schemeClr val="bg1">
                    <a:lumMod val="10000"/>
                  </a:schemeClr>
                </a:solidFill>
              </a:rPr>
              <a:t>    &amp;&amp; apt-get install vim -</a:t>
            </a:r>
            <a:r>
              <a:rPr lang="en" altLang="zh-TW" sz="1600" dirty="0" err="1">
                <a:solidFill>
                  <a:schemeClr val="bg1">
                    <a:lumMod val="10000"/>
                  </a:schemeClr>
                </a:solidFill>
              </a:rPr>
              <a:t>qqy</a:t>
            </a:r>
            <a:endParaRPr lang="en" altLang="zh-TW" sz="1600" dirty="0">
              <a:solidFill>
                <a:schemeClr val="bg1">
                  <a:lumMod val="10000"/>
                </a:schemeClr>
              </a:solidFill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C63AF22B-36DE-CB4A-A505-4B6D44F843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828" y="3554023"/>
            <a:ext cx="8100392" cy="1329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1311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163B0B7F-A626-D345-9F57-87B97B194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TW" dirty="0" err="1"/>
              <a:t>Dockerfile</a:t>
            </a:r>
            <a:r>
              <a:rPr lang="zh-TW" altLang="en" dirty="0"/>
              <a:t>：</a:t>
            </a:r>
            <a:r>
              <a:rPr lang="zh-TW" altLang="en-US" dirty="0"/>
              <a:t>訂製</a:t>
            </a:r>
            <a:r>
              <a:rPr lang="en" altLang="zh-TW" dirty="0"/>
              <a:t>Image</a:t>
            </a:r>
            <a:endParaRPr kumimoji="1" lang="zh-TW" altLang="en-US" dirty="0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7370A810-F9EE-594C-B5A6-3691C715D8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step2-3 </a:t>
            </a:r>
            <a:r>
              <a:rPr lang="en" altLang="zh-TW" b="1" dirty="0"/>
              <a:t>WORKDIR</a:t>
            </a:r>
            <a:r>
              <a:rPr lang="zh-TW" altLang="en" b="1" dirty="0"/>
              <a:t>：</a:t>
            </a:r>
            <a:r>
              <a:rPr lang="zh-TW" altLang="en-US" b="1" dirty="0"/>
              <a:t>預設工作目錄</a:t>
            </a:r>
            <a:endParaRPr lang="zh-TW" altLang="en-US" dirty="0"/>
          </a:p>
        </p:txBody>
      </p:sp>
      <p:sp>
        <p:nvSpPr>
          <p:cNvPr id="6" name="文字版面配置區 5">
            <a:extLst>
              <a:ext uri="{FF2B5EF4-FFF2-40B4-BE49-F238E27FC236}">
                <a16:creationId xmlns:a16="http://schemas.microsoft.com/office/drawing/2014/main" id="{01C73B2E-26C7-8A4A-8EAB-F4ABB848920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altLang="zh-TW" sz="1600" dirty="0"/>
              <a:t>Step</a:t>
            </a:r>
          </a:p>
          <a:p>
            <a:r>
              <a:rPr lang="en-US" altLang="zh-TW" sz="1600" dirty="0"/>
              <a:t>2</a:t>
            </a:r>
            <a:endParaRPr lang="zh-TW" altLang="en-US" sz="1600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72F1D19E-ECCD-42C2-A508-F8AE06DCF5E2}" type="slidenum">
              <a:rPr lang="en-US" altLang="zh-TW" smtClean="0"/>
              <a:pPr/>
              <a:t>29</a:t>
            </a:fld>
            <a:endParaRPr lang="en-US" altLang="zh-TW"/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6B012476-9D85-D74C-9009-0AA6D247B485}"/>
              </a:ext>
            </a:extLst>
          </p:cNvPr>
          <p:cNvSpPr>
            <a:spLocks noGrp="1"/>
          </p:cNvSpPr>
          <p:nvPr>
            <p:ph sz="quarter" idx="25"/>
          </p:nvPr>
        </p:nvSpPr>
        <p:spPr/>
        <p:txBody>
          <a:bodyPr/>
          <a:lstStyle/>
          <a:p>
            <a:r>
              <a:rPr lang="zh-TW" altLang="en-US" sz="1800" dirty="0">
                <a:solidFill>
                  <a:srgbClr val="2A1511"/>
                </a:solidFill>
              </a:rPr>
              <a:t>開啟容器後我們有可能需要編輯</a:t>
            </a:r>
            <a:r>
              <a:rPr lang="en" altLang="zh-TW" sz="1800" dirty="0" err="1">
                <a:solidFill>
                  <a:srgbClr val="2A1511"/>
                </a:solidFill>
              </a:rPr>
              <a:t>app.py</a:t>
            </a:r>
            <a:r>
              <a:rPr lang="zh-TW" altLang="en-US" sz="1800" dirty="0">
                <a:solidFill>
                  <a:srgbClr val="2A1511"/>
                </a:solidFill>
              </a:rPr>
              <a:t>檔案，每次都要切換到</a:t>
            </a:r>
            <a:r>
              <a:rPr lang="en-US" altLang="zh-TW" sz="1800" dirty="0">
                <a:solidFill>
                  <a:srgbClr val="2A1511"/>
                </a:solidFill>
              </a:rPr>
              <a:t>/</a:t>
            </a:r>
            <a:r>
              <a:rPr lang="en" altLang="zh-TW" sz="1800" dirty="0" err="1">
                <a:solidFill>
                  <a:srgbClr val="2A1511"/>
                </a:solidFill>
              </a:rPr>
              <a:t>tmp</a:t>
            </a:r>
            <a:r>
              <a:rPr lang="en" altLang="zh-TW" sz="1800" dirty="0">
                <a:solidFill>
                  <a:srgbClr val="2A1511"/>
                </a:solidFill>
              </a:rPr>
              <a:t>/</a:t>
            </a:r>
            <a:r>
              <a:rPr lang="en" altLang="zh-TW" sz="1800" dirty="0" err="1">
                <a:solidFill>
                  <a:srgbClr val="2A1511"/>
                </a:solidFill>
              </a:rPr>
              <a:t>py_code</a:t>
            </a:r>
            <a:r>
              <a:rPr lang="zh-TW" altLang="en-US" sz="1800" dirty="0">
                <a:solidFill>
                  <a:srgbClr val="2A1511"/>
                </a:solidFill>
              </a:rPr>
              <a:t>實在是太麻煩了。而且，當把</a:t>
            </a:r>
            <a:r>
              <a:rPr lang="en" altLang="zh-TW" sz="1800" dirty="0">
                <a:solidFill>
                  <a:srgbClr val="2A1511"/>
                </a:solidFill>
              </a:rPr>
              <a:t>image</a:t>
            </a:r>
            <a:r>
              <a:rPr lang="zh-TW" altLang="en-US" sz="1800" dirty="0">
                <a:solidFill>
                  <a:srgbClr val="2A1511"/>
                </a:solidFill>
              </a:rPr>
              <a:t>給別人時，還要特別交代程式碼放在哪邊，有沒有更便捷的方法呢？</a:t>
            </a:r>
          </a:p>
          <a:p>
            <a:r>
              <a:rPr lang="zh-TW" altLang="en-US" sz="1800" dirty="0">
                <a:solidFill>
                  <a:srgbClr val="2A1511"/>
                </a:solidFill>
              </a:rPr>
              <a:t>我們可以使用</a:t>
            </a:r>
            <a:r>
              <a:rPr lang="en" altLang="zh-TW" sz="1800" b="1" dirty="0">
                <a:solidFill>
                  <a:srgbClr val="2A1511"/>
                </a:solidFill>
                <a:highlight>
                  <a:srgbClr val="C0C0C0"/>
                </a:highlight>
              </a:rPr>
              <a:t>WORKDIR</a:t>
            </a:r>
            <a:r>
              <a:rPr lang="zh-TW" altLang="en-US" sz="1800" dirty="0">
                <a:solidFill>
                  <a:srgbClr val="2A1511"/>
                </a:solidFill>
              </a:rPr>
              <a:t>來預設工作目錄，當容器啟動時，會自動切換到我們指定的目錄，如此方便許多。</a:t>
            </a:r>
          </a:p>
          <a:p>
            <a:pPr lvl="1"/>
            <a:endParaRPr lang="zh-TW" altLang="en-US" sz="1800" dirty="0">
              <a:solidFill>
                <a:schemeClr val="bg1">
                  <a:lumMod val="10000"/>
                </a:schemeClr>
              </a:solidFill>
            </a:endParaRPr>
          </a:p>
          <a:p>
            <a:endParaRPr kumimoji="1" lang="zh-TW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782F7BF-09F8-D543-943A-02F0875F211E}"/>
              </a:ext>
            </a:extLst>
          </p:cNvPr>
          <p:cNvSpPr/>
          <p:nvPr/>
        </p:nvSpPr>
        <p:spPr>
          <a:xfrm>
            <a:off x="1340784" y="2996953"/>
            <a:ext cx="6462432" cy="2088232"/>
          </a:xfrm>
          <a:prstGeom prst="rect">
            <a:avLst/>
          </a:prstGeom>
          <a:solidFill>
            <a:schemeClr val="accent6">
              <a:lumMod val="85000"/>
            </a:schemeClr>
          </a:solidFill>
          <a:ln>
            <a:solidFill>
              <a:srgbClr val="2A151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600" dirty="0">
                <a:solidFill>
                  <a:schemeClr val="bg1">
                    <a:lumMod val="10000"/>
                  </a:schemeClr>
                </a:solidFill>
              </a:rPr>
              <a:t>#</a:t>
            </a:r>
            <a:r>
              <a:rPr lang="zh-TW" altLang="en-US" sz="1600" dirty="0">
                <a:solidFill>
                  <a:schemeClr val="bg1">
                    <a:lumMod val="10000"/>
                  </a:schemeClr>
                </a:solidFill>
              </a:rPr>
              <a:t>基於</a:t>
            </a:r>
            <a:r>
              <a:rPr lang="en" altLang="zh-TW" sz="1600" dirty="0">
                <a:solidFill>
                  <a:schemeClr val="bg1">
                    <a:lumMod val="10000"/>
                  </a:schemeClr>
                </a:solidFill>
              </a:rPr>
              <a:t>IMAGE python:3.7</a:t>
            </a:r>
          </a:p>
          <a:p>
            <a:r>
              <a:rPr lang="en" altLang="zh-TW" sz="1600" dirty="0">
                <a:solidFill>
                  <a:schemeClr val="bg1">
                    <a:lumMod val="10000"/>
                  </a:schemeClr>
                </a:solidFill>
              </a:rPr>
              <a:t>FROM python:3.7</a:t>
            </a:r>
          </a:p>
          <a:p>
            <a:r>
              <a:rPr lang="en" altLang="zh-TW" sz="1600" dirty="0">
                <a:solidFill>
                  <a:schemeClr val="bg1">
                    <a:lumMod val="10000"/>
                  </a:schemeClr>
                </a:solidFill>
              </a:rPr>
              <a:t>#</a:t>
            </a:r>
            <a:r>
              <a:rPr lang="zh-TW" altLang="en-US" sz="1600" dirty="0">
                <a:solidFill>
                  <a:schemeClr val="bg1">
                    <a:lumMod val="10000"/>
                  </a:schemeClr>
                </a:solidFill>
              </a:rPr>
              <a:t>更新</a:t>
            </a:r>
            <a:r>
              <a:rPr lang="en" altLang="zh-TW" sz="1600" dirty="0">
                <a:solidFill>
                  <a:schemeClr val="bg1">
                    <a:lumMod val="10000"/>
                  </a:schemeClr>
                </a:solidFill>
              </a:rPr>
              <a:t>apt</a:t>
            </a:r>
            <a:r>
              <a:rPr lang="zh-TW" altLang="en-US" sz="1600" dirty="0">
                <a:solidFill>
                  <a:schemeClr val="bg1">
                    <a:lumMod val="10000"/>
                  </a:schemeClr>
                </a:solidFill>
              </a:rPr>
              <a:t>套件庫、安裝</a:t>
            </a:r>
            <a:r>
              <a:rPr lang="en" altLang="zh-TW" sz="1600" dirty="0">
                <a:solidFill>
                  <a:schemeClr val="bg1">
                    <a:lumMod val="10000"/>
                  </a:schemeClr>
                </a:solidFill>
              </a:rPr>
              <a:t>Flask 0.12</a:t>
            </a:r>
            <a:r>
              <a:rPr lang="zh-TW" altLang="en-US" sz="1600" dirty="0">
                <a:solidFill>
                  <a:schemeClr val="bg1">
                    <a:lumMod val="10000"/>
                  </a:schemeClr>
                </a:solidFill>
              </a:rPr>
              <a:t>版、安裝</a:t>
            </a:r>
            <a:r>
              <a:rPr lang="en" altLang="zh-TW" sz="1600" dirty="0">
                <a:solidFill>
                  <a:schemeClr val="bg1">
                    <a:lumMod val="10000"/>
                  </a:schemeClr>
                </a:solidFill>
              </a:rPr>
              <a:t>VIM</a:t>
            </a:r>
          </a:p>
          <a:p>
            <a:r>
              <a:rPr lang="en" altLang="zh-TW" sz="1600" dirty="0">
                <a:solidFill>
                  <a:schemeClr val="bg1">
                    <a:lumMod val="10000"/>
                  </a:schemeClr>
                </a:solidFill>
              </a:rPr>
              <a:t>RUN apt-get update -</a:t>
            </a:r>
            <a:r>
              <a:rPr lang="en" altLang="zh-TW" sz="1600" dirty="0" err="1">
                <a:solidFill>
                  <a:schemeClr val="bg1">
                    <a:lumMod val="10000"/>
                  </a:schemeClr>
                </a:solidFill>
              </a:rPr>
              <a:t>qq</a:t>
            </a:r>
            <a:r>
              <a:rPr lang="en" altLang="zh-TW" sz="1600" dirty="0">
                <a:solidFill>
                  <a:schemeClr val="bg1">
                    <a:lumMod val="10000"/>
                  </a:schemeClr>
                </a:solidFill>
              </a:rPr>
              <a:t> \</a:t>
            </a:r>
          </a:p>
          <a:p>
            <a:r>
              <a:rPr lang="en" altLang="zh-TW" sz="1600" dirty="0">
                <a:solidFill>
                  <a:schemeClr val="bg1">
                    <a:lumMod val="10000"/>
                  </a:schemeClr>
                </a:solidFill>
              </a:rPr>
              <a:t>    &amp;&amp; pip install -q flask==0.12 \</a:t>
            </a:r>
          </a:p>
          <a:p>
            <a:r>
              <a:rPr lang="en" altLang="zh-TW" sz="1600" dirty="0">
                <a:solidFill>
                  <a:schemeClr val="bg1">
                    <a:lumMod val="10000"/>
                  </a:schemeClr>
                </a:solidFill>
              </a:rPr>
              <a:t>    &amp;&amp; apt-get install vim -</a:t>
            </a:r>
            <a:r>
              <a:rPr lang="en" altLang="zh-TW" sz="1600" dirty="0" err="1">
                <a:solidFill>
                  <a:schemeClr val="bg1">
                    <a:lumMod val="10000"/>
                  </a:schemeClr>
                </a:solidFill>
              </a:rPr>
              <a:t>qqy</a:t>
            </a:r>
            <a:endParaRPr lang="en" altLang="zh-TW" sz="1600" dirty="0">
              <a:solidFill>
                <a:schemeClr val="bg1">
                  <a:lumMod val="10000"/>
                </a:schemeClr>
              </a:solidFill>
            </a:endParaRPr>
          </a:p>
          <a:p>
            <a:r>
              <a:rPr lang="en" altLang="zh-TW" sz="1600" dirty="0">
                <a:solidFill>
                  <a:schemeClr val="bg1">
                    <a:lumMod val="10000"/>
                  </a:schemeClr>
                </a:solidFill>
              </a:rPr>
              <a:t>#</a:t>
            </a:r>
            <a:r>
              <a:rPr lang="zh-TW" altLang="en-US" sz="1600" dirty="0">
                <a:solidFill>
                  <a:schemeClr val="bg1">
                    <a:lumMod val="10000"/>
                  </a:schemeClr>
                </a:solidFill>
              </a:rPr>
              <a:t>切換到預設工作目錄</a:t>
            </a:r>
            <a:r>
              <a:rPr lang="en-US" altLang="zh-TW" sz="1600" dirty="0">
                <a:solidFill>
                  <a:schemeClr val="bg1">
                    <a:lumMod val="10000"/>
                  </a:schemeClr>
                </a:solidFill>
              </a:rPr>
              <a:t>/</a:t>
            </a:r>
            <a:r>
              <a:rPr lang="en" altLang="zh-TW" sz="1600" dirty="0" err="1">
                <a:solidFill>
                  <a:schemeClr val="bg1">
                    <a:lumMod val="10000"/>
                  </a:schemeClr>
                </a:solidFill>
              </a:rPr>
              <a:t>tmp</a:t>
            </a:r>
            <a:r>
              <a:rPr lang="en" altLang="zh-TW" sz="1600" dirty="0">
                <a:solidFill>
                  <a:schemeClr val="bg1">
                    <a:lumMod val="10000"/>
                  </a:schemeClr>
                </a:solidFill>
              </a:rPr>
              <a:t>/</a:t>
            </a:r>
            <a:r>
              <a:rPr lang="en" altLang="zh-TW" sz="1600" dirty="0" err="1">
                <a:solidFill>
                  <a:schemeClr val="bg1">
                    <a:lumMod val="10000"/>
                  </a:schemeClr>
                </a:solidFill>
              </a:rPr>
              <a:t>py_code</a:t>
            </a:r>
            <a:endParaRPr lang="en" altLang="zh-TW" sz="1600" dirty="0">
              <a:solidFill>
                <a:schemeClr val="bg1">
                  <a:lumMod val="10000"/>
                </a:schemeClr>
              </a:solidFill>
            </a:endParaRPr>
          </a:p>
          <a:p>
            <a:r>
              <a:rPr lang="en" altLang="zh-TW" sz="1600" dirty="0">
                <a:solidFill>
                  <a:schemeClr val="bg1">
                    <a:lumMod val="10000"/>
                  </a:schemeClr>
                </a:solidFill>
              </a:rPr>
              <a:t>WORKDIR /</a:t>
            </a:r>
            <a:r>
              <a:rPr lang="en" altLang="zh-TW" sz="1600" dirty="0" err="1">
                <a:solidFill>
                  <a:schemeClr val="bg1">
                    <a:lumMod val="10000"/>
                  </a:schemeClr>
                </a:solidFill>
              </a:rPr>
              <a:t>tmp</a:t>
            </a:r>
            <a:r>
              <a:rPr lang="en" altLang="zh-TW" sz="1600" dirty="0">
                <a:solidFill>
                  <a:schemeClr val="bg1">
                    <a:lumMod val="10000"/>
                  </a:schemeClr>
                </a:solidFill>
              </a:rPr>
              <a:t>/</a:t>
            </a:r>
            <a:r>
              <a:rPr lang="en" altLang="zh-TW" sz="1600" dirty="0" err="1">
                <a:solidFill>
                  <a:schemeClr val="bg1">
                    <a:lumMod val="10000"/>
                  </a:schemeClr>
                </a:solidFill>
              </a:rPr>
              <a:t>py_code</a:t>
            </a:r>
            <a:endParaRPr lang="en" altLang="zh-TW" sz="1600" dirty="0">
              <a:solidFill>
                <a:schemeClr val="bg1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35258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Docker</a:t>
            </a:r>
            <a:r>
              <a:rPr lang="zh-CN" altLang="en-US" dirty="0"/>
              <a:t>與</a:t>
            </a:r>
            <a:r>
              <a:rPr lang="en-US" altLang="zh-CN" dirty="0"/>
              <a:t>Container</a:t>
            </a:r>
            <a:r>
              <a:rPr lang="zh-CN" altLang="en-US" dirty="0"/>
              <a:t>基本介紹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為什麼要使用</a:t>
            </a:r>
            <a:r>
              <a:rPr lang="en-US" altLang="zh-TW" dirty="0"/>
              <a:t>Container</a:t>
            </a:r>
            <a:r>
              <a:rPr lang="zh-TW" altLang="en-US" dirty="0"/>
              <a:t>？有什麼優缺點呢？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altLang="zh-TW" sz="1800" dirty="0"/>
              <a:t>INFO</a:t>
            </a:r>
            <a:endParaRPr lang="zh-TW" altLang="en-US" sz="1800" dirty="0"/>
          </a:p>
        </p:txBody>
      </p:sp>
    </p:spTree>
    <p:extLst>
      <p:ext uri="{BB962C8B-B14F-4D97-AF65-F5344CB8AC3E}">
        <p14:creationId xmlns:p14="http://schemas.microsoft.com/office/powerpoint/2010/main" val="27666463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163B0B7F-A626-D345-9F57-87B97B194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TW" dirty="0" err="1"/>
              <a:t>Dockerfile</a:t>
            </a:r>
            <a:r>
              <a:rPr lang="zh-TW" altLang="en" dirty="0"/>
              <a:t>：</a:t>
            </a:r>
            <a:r>
              <a:rPr lang="zh-TW" altLang="en-US" dirty="0"/>
              <a:t>訂製</a:t>
            </a:r>
            <a:r>
              <a:rPr lang="en" altLang="zh-TW" dirty="0"/>
              <a:t>Image</a:t>
            </a:r>
            <a:endParaRPr kumimoji="1" lang="zh-TW" altLang="en-US" dirty="0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7370A810-F9EE-594C-B5A6-3691C715D8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>
                <a:latin typeface="+mn-lt"/>
              </a:rPr>
              <a:t>step2-4 </a:t>
            </a:r>
            <a:r>
              <a:rPr lang="en" altLang="zh-TW" dirty="0">
                <a:latin typeface="+mn-lt"/>
              </a:rPr>
              <a:t>ADD</a:t>
            </a:r>
            <a:r>
              <a:rPr lang="zh-TW" altLang="en" dirty="0">
                <a:latin typeface="+mn-lt"/>
              </a:rPr>
              <a:t>：</a:t>
            </a:r>
            <a:r>
              <a:rPr lang="zh-TW" altLang="en-US" dirty="0">
                <a:latin typeface="+mn-lt"/>
              </a:rPr>
              <a:t>複製文件</a:t>
            </a:r>
          </a:p>
        </p:txBody>
      </p:sp>
      <p:sp>
        <p:nvSpPr>
          <p:cNvPr id="6" name="文字版面配置區 5">
            <a:extLst>
              <a:ext uri="{FF2B5EF4-FFF2-40B4-BE49-F238E27FC236}">
                <a16:creationId xmlns:a16="http://schemas.microsoft.com/office/drawing/2014/main" id="{01C73B2E-26C7-8A4A-8EAB-F4ABB848920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altLang="zh-TW" sz="1600" dirty="0"/>
              <a:t>Step</a:t>
            </a:r>
          </a:p>
          <a:p>
            <a:r>
              <a:rPr lang="en-US" altLang="zh-TW" sz="1600" dirty="0"/>
              <a:t>2</a:t>
            </a:r>
            <a:endParaRPr lang="zh-TW" altLang="en-US" sz="1600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72F1D19E-ECCD-42C2-A508-F8AE06DCF5E2}" type="slidenum">
              <a:rPr lang="en-US" altLang="zh-TW" smtClean="0"/>
              <a:pPr/>
              <a:t>30</a:t>
            </a:fld>
            <a:endParaRPr lang="en-US" altLang="zh-TW"/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6B012476-9D85-D74C-9009-0AA6D247B485}"/>
              </a:ext>
            </a:extLst>
          </p:cNvPr>
          <p:cNvSpPr>
            <a:spLocks noGrp="1"/>
          </p:cNvSpPr>
          <p:nvPr>
            <p:ph sz="quarter" idx="25"/>
          </p:nvPr>
        </p:nvSpPr>
        <p:spPr/>
        <p:txBody>
          <a:bodyPr/>
          <a:lstStyle/>
          <a:p>
            <a:pPr marL="0" indent="0">
              <a:buNone/>
            </a:pPr>
            <a:r>
              <a:rPr lang="en" altLang="zh-TW" sz="1800" dirty="0">
                <a:solidFill>
                  <a:srgbClr val="0070C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ADD</a:t>
            </a:r>
            <a:r>
              <a:rPr lang="zh-TW" altLang="en-US" sz="1800" dirty="0">
                <a:solidFill>
                  <a:srgbClr val="0070C0"/>
                </a:solidFill>
              </a:rPr>
              <a:t>：</a:t>
            </a:r>
            <a:endParaRPr kumimoji="1" lang="en-US" altLang="zh-TW" sz="1800" dirty="0">
              <a:solidFill>
                <a:srgbClr val="0070C0"/>
              </a:solidFill>
            </a:endParaRPr>
          </a:p>
          <a:p>
            <a:r>
              <a:rPr lang="zh-TW" altLang="en-US" sz="1600" dirty="0">
                <a:solidFill>
                  <a:srgbClr val="2A1511"/>
                </a:solidFill>
              </a:rPr>
              <a:t>更進一步，每次都要用</a:t>
            </a:r>
            <a:r>
              <a:rPr lang="en-US" altLang="zh-TW" sz="1600" dirty="0">
                <a:solidFill>
                  <a:srgbClr val="2A1511"/>
                </a:solidFill>
              </a:rPr>
              <a:t>-</a:t>
            </a:r>
            <a:r>
              <a:rPr lang="en" altLang="zh-TW" sz="1600" dirty="0">
                <a:solidFill>
                  <a:srgbClr val="2A1511"/>
                </a:solidFill>
              </a:rPr>
              <a:t>v </a:t>
            </a:r>
            <a:r>
              <a:rPr lang="zh-TW" altLang="en-US" sz="1600" dirty="0">
                <a:solidFill>
                  <a:srgbClr val="2A1511"/>
                </a:solidFill>
              </a:rPr>
              <a:t>掛載實在是太麻煩了，如果我們想要把我們的程式碼包進去</a:t>
            </a:r>
            <a:r>
              <a:rPr lang="en" altLang="zh-TW" sz="1600" dirty="0">
                <a:solidFill>
                  <a:srgbClr val="2A1511"/>
                </a:solidFill>
              </a:rPr>
              <a:t>Image</a:t>
            </a:r>
            <a:r>
              <a:rPr lang="zh-TW" altLang="en-US" sz="1600" dirty="0">
                <a:solidFill>
                  <a:srgbClr val="2A1511"/>
                </a:solidFill>
              </a:rPr>
              <a:t>中，可不可以呢？</a:t>
            </a:r>
          </a:p>
          <a:p>
            <a:r>
              <a:rPr lang="zh-TW" altLang="en-US" sz="1600" dirty="0">
                <a:solidFill>
                  <a:srgbClr val="2A1511"/>
                </a:solidFill>
              </a:rPr>
              <a:t>這時候需要用到</a:t>
            </a:r>
            <a:r>
              <a:rPr lang="en" altLang="zh-TW" sz="1600" dirty="0">
                <a:solidFill>
                  <a:srgbClr val="2A1511"/>
                </a:solidFill>
              </a:rPr>
              <a:t>ADD</a:t>
            </a:r>
            <a:r>
              <a:rPr lang="zh-CN" altLang="en-US" sz="1600" dirty="0">
                <a:solidFill>
                  <a:srgbClr val="2A1511"/>
                </a:solidFill>
              </a:rPr>
              <a:t>或是</a:t>
            </a:r>
            <a:r>
              <a:rPr lang="en-US" altLang="zh-CN" sz="1600" dirty="0">
                <a:solidFill>
                  <a:srgbClr val="2A1511"/>
                </a:solidFill>
              </a:rPr>
              <a:t>COPY</a:t>
            </a:r>
            <a:r>
              <a:rPr lang="zh-TW" altLang="en-US" sz="1600" dirty="0">
                <a:solidFill>
                  <a:srgbClr val="2A1511"/>
                </a:solidFill>
              </a:rPr>
              <a:t>語法：</a:t>
            </a:r>
            <a:endParaRPr lang="en-US" altLang="zh-TW" sz="1600" dirty="0">
              <a:solidFill>
                <a:srgbClr val="2A1511"/>
              </a:solidFill>
            </a:endParaRPr>
          </a:p>
          <a:p>
            <a:pPr lvl="1"/>
            <a:r>
              <a:rPr lang="zh-CN" altLang="en-US" sz="1600" dirty="0">
                <a:solidFill>
                  <a:srgbClr val="2A1511"/>
                </a:solidFill>
              </a:rPr>
              <a:t>格式：</a:t>
            </a:r>
            <a:r>
              <a:rPr lang="en-US" altLang="zh-CN" sz="1600" dirty="0">
                <a:solidFill>
                  <a:srgbClr val="2A1511"/>
                </a:solidFill>
              </a:rPr>
              <a:t>ADD</a:t>
            </a:r>
            <a:r>
              <a:rPr lang="zh-TW" altLang="en-US" sz="1600" dirty="0"/>
              <a:t></a:t>
            </a:r>
            <a:r>
              <a:rPr lang="en-US" altLang="zh-CN" sz="1600" dirty="0">
                <a:solidFill>
                  <a:srgbClr val="2A1511"/>
                </a:solidFill>
              </a:rPr>
              <a:t>&lt;</a:t>
            </a:r>
            <a:r>
              <a:rPr lang="zh-CN" altLang="en-US" sz="1600" dirty="0">
                <a:solidFill>
                  <a:srgbClr val="2A1511"/>
                </a:solidFill>
              </a:rPr>
              <a:t>來源</a:t>
            </a:r>
            <a:r>
              <a:rPr lang="en-US" altLang="zh-CN" sz="1600" dirty="0">
                <a:solidFill>
                  <a:srgbClr val="2A1511"/>
                </a:solidFill>
              </a:rPr>
              <a:t>&gt;</a:t>
            </a:r>
            <a:r>
              <a:rPr lang="zh-TW" altLang="en-US" sz="1600" dirty="0"/>
              <a:t></a:t>
            </a:r>
            <a:r>
              <a:rPr lang="en-US" altLang="zh-TW" sz="1600" dirty="0">
                <a:solidFill>
                  <a:srgbClr val="2A1511"/>
                </a:solidFill>
              </a:rPr>
              <a:t>&lt;</a:t>
            </a:r>
            <a:r>
              <a:rPr lang="zh-TW" altLang="en-US" sz="1600" b="1" dirty="0">
                <a:solidFill>
                  <a:srgbClr val="2A1511"/>
                </a:solidFill>
              </a:rPr>
              <a:t>目的</a:t>
            </a:r>
            <a:r>
              <a:rPr lang="en-US" altLang="zh-TW" sz="1600" dirty="0">
                <a:solidFill>
                  <a:srgbClr val="2A1511"/>
                </a:solidFill>
              </a:rPr>
              <a:t>&gt;</a:t>
            </a:r>
          </a:p>
          <a:p>
            <a:pPr lvl="1"/>
            <a:r>
              <a:rPr lang="en-US" altLang="zh-TW" sz="1600" dirty="0">
                <a:solidFill>
                  <a:srgbClr val="2A1511"/>
                </a:solidFill>
              </a:rPr>
              <a:t>       </a:t>
            </a:r>
            <a:r>
              <a:rPr lang="zh-CN" altLang="en-US" sz="1600" dirty="0">
                <a:solidFill>
                  <a:srgbClr val="2A1511"/>
                </a:solidFill>
              </a:rPr>
              <a:t>：</a:t>
            </a:r>
            <a:r>
              <a:rPr lang="en-US" altLang="zh-CN" sz="1600" dirty="0">
                <a:solidFill>
                  <a:srgbClr val="2A1511"/>
                </a:solidFill>
              </a:rPr>
              <a:t>COPY</a:t>
            </a:r>
            <a:r>
              <a:rPr lang="zh-TW" altLang="en-US" sz="1600" dirty="0"/>
              <a:t></a:t>
            </a:r>
            <a:r>
              <a:rPr lang="en-US" altLang="zh-CN" sz="1600" dirty="0">
                <a:solidFill>
                  <a:srgbClr val="2A1511"/>
                </a:solidFill>
              </a:rPr>
              <a:t>&lt;</a:t>
            </a:r>
            <a:r>
              <a:rPr lang="zh-CN" altLang="en-US" sz="1600" dirty="0">
                <a:solidFill>
                  <a:srgbClr val="2A1511"/>
                </a:solidFill>
              </a:rPr>
              <a:t>來源</a:t>
            </a:r>
            <a:r>
              <a:rPr lang="en-US" altLang="zh-CN" sz="1600" dirty="0">
                <a:solidFill>
                  <a:srgbClr val="2A1511"/>
                </a:solidFill>
              </a:rPr>
              <a:t>&gt;</a:t>
            </a:r>
            <a:r>
              <a:rPr lang="zh-TW" altLang="en-US" sz="1600" dirty="0"/>
              <a:t></a:t>
            </a:r>
            <a:r>
              <a:rPr lang="en-US" altLang="zh-TW" sz="1600" dirty="0">
                <a:solidFill>
                  <a:srgbClr val="2A1511"/>
                </a:solidFill>
              </a:rPr>
              <a:t>&lt;</a:t>
            </a:r>
            <a:r>
              <a:rPr lang="zh-TW" altLang="en-US" sz="1600" b="1" dirty="0">
                <a:solidFill>
                  <a:srgbClr val="2A1511"/>
                </a:solidFill>
              </a:rPr>
              <a:t>目的</a:t>
            </a:r>
            <a:r>
              <a:rPr lang="en-US" altLang="zh-TW" sz="1600" dirty="0">
                <a:solidFill>
                  <a:srgbClr val="2A1511"/>
                </a:solidFill>
              </a:rPr>
              <a:t>&gt;</a:t>
            </a:r>
          </a:p>
          <a:p>
            <a:pPr lvl="1"/>
            <a:r>
              <a:rPr lang="en-US" altLang="zh-TW" sz="1600" dirty="0">
                <a:solidFill>
                  <a:srgbClr val="2A1511"/>
                </a:solidFill>
              </a:rPr>
              <a:t>(</a:t>
            </a:r>
            <a:r>
              <a:rPr lang="zh-CN" altLang="en-US" sz="1600" dirty="0">
                <a:solidFill>
                  <a:srgbClr val="2A1511"/>
                </a:solidFill>
              </a:rPr>
              <a:t>如果設定</a:t>
            </a:r>
            <a:r>
              <a:rPr lang="en-US" altLang="zh-CN" sz="1600" dirty="0">
                <a:solidFill>
                  <a:srgbClr val="2A1511"/>
                </a:solidFill>
              </a:rPr>
              <a:t>WORKDIR</a:t>
            </a:r>
            <a:r>
              <a:rPr lang="zh-CN" altLang="en-US" sz="1600" dirty="0">
                <a:solidFill>
                  <a:srgbClr val="2A1511"/>
                </a:solidFill>
              </a:rPr>
              <a:t>，則預設目錄</a:t>
            </a:r>
            <a:r>
              <a:rPr lang="en-US" altLang="zh-CN" sz="1600" dirty="0">
                <a:solidFill>
                  <a:srgbClr val="2A1511"/>
                </a:solidFill>
              </a:rPr>
              <a:t>(.)</a:t>
            </a:r>
            <a:r>
              <a:rPr lang="zh-CN" altLang="en-US" sz="1600" dirty="0">
                <a:solidFill>
                  <a:srgbClr val="2A1511"/>
                </a:solidFill>
              </a:rPr>
              <a:t>為此目錄。</a:t>
            </a:r>
            <a:endParaRPr lang="zh-TW" altLang="en-US" sz="1600" dirty="0">
              <a:solidFill>
                <a:srgbClr val="2A1511"/>
              </a:solidFill>
            </a:endParaRPr>
          </a:p>
          <a:p>
            <a:r>
              <a:rPr lang="zh-TW" altLang="en-US" sz="1600" dirty="0">
                <a:solidFill>
                  <a:srgbClr val="2A1511"/>
                </a:solidFill>
              </a:rPr>
              <a:t>特性：只會複製指定目錄中的檔案，不會複製目錄本身。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0BECB54F-0DBB-964C-88DB-8AAAF66B2B90}"/>
              </a:ext>
            </a:extLst>
          </p:cNvPr>
          <p:cNvSpPr/>
          <p:nvPr/>
        </p:nvSpPr>
        <p:spPr>
          <a:xfrm>
            <a:off x="1115608" y="3791903"/>
            <a:ext cx="6912784" cy="2586180"/>
          </a:xfrm>
          <a:prstGeom prst="rect">
            <a:avLst/>
          </a:prstGeom>
          <a:solidFill>
            <a:schemeClr val="accent6">
              <a:lumMod val="85000"/>
            </a:schemeClr>
          </a:solidFill>
          <a:ln>
            <a:solidFill>
              <a:srgbClr val="2A151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600" dirty="0">
                <a:solidFill>
                  <a:schemeClr val="bg1">
                    <a:lumMod val="10000"/>
                  </a:schemeClr>
                </a:solidFill>
              </a:rPr>
              <a:t>#</a:t>
            </a:r>
            <a:r>
              <a:rPr lang="zh-TW" altLang="en-US" sz="1600" dirty="0">
                <a:solidFill>
                  <a:schemeClr val="bg1">
                    <a:lumMod val="10000"/>
                  </a:schemeClr>
                </a:solidFill>
              </a:rPr>
              <a:t>基於</a:t>
            </a:r>
            <a:r>
              <a:rPr lang="en" altLang="zh-TW" sz="1600" dirty="0">
                <a:solidFill>
                  <a:schemeClr val="bg1">
                    <a:lumMod val="10000"/>
                  </a:schemeClr>
                </a:solidFill>
              </a:rPr>
              <a:t>IMAGE python:3.7</a:t>
            </a:r>
          </a:p>
          <a:p>
            <a:r>
              <a:rPr lang="en" altLang="zh-TW" sz="1600" dirty="0">
                <a:solidFill>
                  <a:schemeClr val="bg1">
                    <a:lumMod val="10000"/>
                  </a:schemeClr>
                </a:solidFill>
              </a:rPr>
              <a:t>FROM python:3.7</a:t>
            </a:r>
          </a:p>
          <a:p>
            <a:r>
              <a:rPr lang="en" altLang="zh-TW" sz="1600" dirty="0">
                <a:solidFill>
                  <a:schemeClr val="bg1">
                    <a:lumMod val="10000"/>
                  </a:schemeClr>
                </a:solidFill>
              </a:rPr>
              <a:t>#</a:t>
            </a:r>
            <a:r>
              <a:rPr lang="zh-TW" altLang="en-US" sz="1600" dirty="0">
                <a:solidFill>
                  <a:schemeClr val="bg1">
                    <a:lumMod val="10000"/>
                  </a:schemeClr>
                </a:solidFill>
              </a:rPr>
              <a:t>更新</a:t>
            </a:r>
            <a:r>
              <a:rPr lang="en" altLang="zh-TW" sz="1600" dirty="0">
                <a:solidFill>
                  <a:schemeClr val="bg1">
                    <a:lumMod val="10000"/>
                  </a:schemeClr>
                </a:solidFill>
              </a:rPr>
              <a:t>apt</a:t>
            </a:r>
            <a:r>
              <a:rPr lang="zh-TW" altLang="en-US" sz="1600" dirty="0">
                <a:solidFill>
                  <a:schemeClr val="bg1">
                    <a:lumMod val="10000"/>
                  </a:schemeClr>
                </a:solidFill>
              </a:rPr>
              <a:t>套件庫、安裝</a:t>
            </a:r>
            <a:r>
              <a:rPr lang="en" altLang="zh-TW" sz="1600" dirty="0">
                <a:solidFill>
                  <a:schemeClr val="bg1">
                    <a:lumMod val="10000"/>
                  </a:schemeClr>
                </a:solidFill>
              </a:rPr>
              <a:t>Flask 0.12</a:t>
            </a:r>
            <a:r>
              <a:rPr lang="zh-TW" altLang="en-US" sz="1600" dirty="0">
                <a:solidFill>
                  <a:schemeClr val="bg1">
                    <a:lumMod val="10000"/>
                  </a:schemeClr>
                </a:solidFill>
              </a:rPr>
              <a:t>版、安裝</a:t>
            </a:r>
            <a:r>
              <a:rPr lang="en" altLang="zh-TW" sz="1600" dirty="0">
                <a:solidFill>
                  <a:schemeClr val="bg1">
                    <a:lumMod val="10000"/>
                  </a:schemeClr>
                </a:solidFill>
              </a:rPr>
              <a:t>VIM</a:t>
            </a:r>
          </a:p>
          <a:p>
            <a:r>
              <a:rPr lang="en" altLang="zh-TW" sz="1600" dirty="0">
                <a:solidFill>
                  <a:schemeClr val="bg1">
                    <a:lumMod val="10000"/>
                  </a:schemeClr>
                </a:solidFill>
              </a:rPr>
              <a:t>RUN apt-get update -</a:t>
            </a:r>
            <a:r>
              <a:rPr lang="en" altLang="zh-TW" sz="1600" dirty="0" err="1">
                <a:solidFill>
                  <a:schemeClr val="bg1">
                    <a:lumMod val="10000"/>
                  </a:schemeClr>
                </a:solidFill>
              </a:rPr>
              <a:t>qq</a:t>
            </a:r>
            <a:r>
              <a:rPr lang="en" altLang="zh-TW" sz="1600" dirty="0">
                <a:solidFill>
                  <a:schemeClr val="bg1">
                    <a:lumMod val="10000"/>
                  </a:schemeClr>
                </a:solidFill>
              </a:rPr>
              <a:t> \cp    &amp;&amp; \</a:t>
            </a:r>
          </a:p>
          <a:p>
            <a:r>
              <a:rPr lang="en" altLang="zh-TW" sz="1600" dirty="0">
                <a:solidFill>
                  <a:schemeClr val="bg1">
                    <a:lumMod val="10000"/>
                  </a:schemeClr>
                </a:solidFill>
              </a:rPr>
              <a:t>         pip install -q flask==0.12 &amp;&amp; \</a:t>
            </a:r>
          </a:p>
          <a:p>
            <a:r>
              <a:rPr lang="en" altLang="zh-TW" sz="1600" dirty="0">
                <a:solidFill>
                  <a:schemeClr val="bg1">
                    <a:lumMod val="10000"/>
                  </a:schemeClr>
                </a:solidFill>
              </a:rPr>
              <a:t>         apt-get install vim –</a:t>
            </a:r>
            <a:r>
              <a:rPr lang="en" altLang="zh-TW" sz="1600" dirty="0" err="1">
                <a:solidFill>
                  <a:schemeClr val="bg1">
                    <a:lumMod val="10000"/>
                  </a:schemeClr>
                </a:solidFill>
              </a:rPr>
              <a:t>qqy</a:t>
            </a:r>
            <a:endParaRPr lang="en" altLang="zh-TW" sz="1600" dirty="0">
              <a:solidFill>
                <a:schemeClr val="bg1">
                  <a:lumMod val="10000"/>
                </a:schemeClr>
              </a:solidFill>
            </a:endParaRPr>
          </a:p>
          <a:p>
            <a:r>
              <a:rPr lang="en" altLang="zh-TW" sz="1600" dirty="0">
                <a:solidFill>
                  <a:schemeClr val="bg1">
                    <a:lumMod val="10000"/>
                  </a:schemeClr>
                </a:solidFill>
              </a:rPr>
              <a:t>#</a:t>
            </a:r>
            <a:r>
              <a:rPr lang="zh-TW" altLang="en-US" sz="1600" dirty="0">
                <a:solidFill>
                  <a:schemeClr val="bg1">
                    <a:lumMod val="10000"/>
                  </a:schemeClr>
                </a:solidFill>
              </a:rPr>
              <a:t>切換到預設工作目錄</a:t>
            </a:r>
            <a:r>
              <a:rPr lang="en-US" altLang="zh-TW" sz="1600" dirty="0">
                <a:solidFill>
                  <a:schemeClr val="bg1">
                    <a:lumMod val="10000"/>
                  </a:schemeClr>
                </a:solidFill>
              </a:rPr>
              <a:t>/</a:t>
            </a:r>
            <a:r>
              <a:rPr lang="en" altLang="zh-TW" sz="1600" dirty="0" err="1">
                <a:solidFill>
                  <a:schemeClr val="bg1">
                    <a:lumMod val="10000"/>
                  </a:schemeClr>
                </a:solidFill>
              </a:rPr>
              <a:t>tmp</a:t>
            </a:r>
            <a:r>
              <a:rPr lang="en" altLang="zh-TW" sz="1600" dirty="0">
                <a:solidFill>
                  <a:schemeClr val="bg1">
                    <a:lumMod val="10000"/>
                  </a:schemeClr>
                </a:solidFill>
              </a:rPr>
              <a:t>/</a:t>
            </a:r>
            <a:r>
              <a:rPr lang="en" altLang="zh-TW" sz="1600" dirty="0" err="1">
                <a:solidFill>
                  <a:schemeClr val="bg1">
                    <a:lumMod val="10000"/>
                  </a:schemeClr>
                </a:solidFill>
              </a:rPr>
              <a:t>py_code</a:t>
            </a:r>
            <a:endParaRPr lang="en" altLang="zh-TW" sz="1600" dirty="0">
              <a:solidFill>
                <a:schemeClr val="bg1">
                  <a:lumMod val="10000"/>
                </a:schemeClr>
              </a:solidFill>
            </a:endParaRPr>
          </a:p>
          <a:p>
            <a:r>
              <a:rPr lang="en" altLang="zh-TW" sz="1600" dirty="0">
                <a:solidFill>
                  <a:schemeClr val="bg1">
                    <a:lumMod val="10000"/>
                  </a:schemeClr>
                </a:solidFill>
              </a:rPr>
              <a:t>WORKDIR /</a:t>
            </a:r>
            <a:r>
              <a:rPr lang="en" altLang="zh-TW" sz="1600" dirty="0" err="1">
                <a:solidFill>
                  <a:schemeClr val="bg1">
                    <a:lumMod val="10000"/>
                  </a:schemeClr>
                </a:solidFill>
              </a:rPr>
              <a:t>tmp</a:t>
            </a:r>
            <a:r>
              <a:rPr lang="en" altLang="zh-TW" sz="1600" dirty="0">
                <a:solidFill>
                  <a:schemeClr val="bg1">
                    <a:lumMod val="10000"/>
                  </a:schemeClr>
                </a:solidFill>
              </a:rPr>
              <a:t>/</a:t>
            </a:r>
            <a:r>
              <a:rPr lang="en" altLang="zh-TW" sz="1600" dirty="0" err="1">
                <a:solidFill>
                  <a:schemeClr val="bg1">
                    <a:lumMod val="10000"/>
                  </a:schemeClr>
                </a:solidFill>
              </a:rPr>
              <a:t>py_code</a:t>
            </a:r>
            <a:endParaRPr lang="en" altLang="zh-TW" sz="1600" dirty="0">
              <a:solidFill>
                <a:schemeClr val="bg1">
                  <a:lumMod val="10000"/>
                </a:schemeClr>
              </a:solidFill>
            </a:endParaRPr>
          </a:p>
          <a:p>
            <a:r>
              <a:rPr lang="en" altLang="zh-TW" sz="1600" dirty="0">
                <a:solidFill>
                  <a:schemeClr val="bg1">
                    <a:lumMod val="10000"/>
                  </a:schemeClr>
                </a:solidFill>
              </a:rPr>
              <a:t>#</a:t>
            </a:r>
            <a:r>
              <a:rPr lang="zh-TW" altLang="en-US" sz="1600" dirty="0">
                <a:solidFill>
                  <a:schemeClr val="bg1">
                    <a:lumMod val="10000"/>
                  </a:schemeClr>
                </a:solidFill>
              </a:rPr>
              <a:t>將</a:t>
            </a:r>
            <a:r>
              <a:rPr lang="en-US" altLang="zh-TW" sz="1600" dirty="0">
                <a:solidFill>
                  <a:schemeClr val="bg1">
                    <a:lumMod val="10000"/>
                  </a:schemeClr>
                </a:solidFill>
              </a:rPr>
              <a:t>./</a:t>
            </a:r>
            <a:r>
              <a:rPr lang="en" altLang="zh-TW" sz="1600" dirty="0">
                <a:solidFill>
                  <a:schemeClr val="bg1">
                    <a:lumMod val="10000"/>
                  </a:schemeClr>
                </a:solidFill>
              </a:rPr>
              <a:t>code</a:t>
            </a:r>
            <a:r>
              <a:rPr lang="zh-TW" altLang="en-US" sz="1600" dirty="0">
                <a:solidFill>
                  <a:schemeClr val="bg1">
                    <a:lumMod val="10000"/>
                  </a:schemeClr>
                </a:solidFill>
              </a:rPr>
              <a:t>複製到</a:t>
            </a:r>
            <a:r>
              <a:rPr lang="en" altLang="zh-TW" sz="1600" dirty="0">
                <a:solidFill>
                  <a:schemeClr val="bg1">
                    <a:lumMod val="10000"/>
                  </a:schemeClr>
                </a:solidFill>
              </a:rPr>
              <a:t>image</a:t>
            </a:r>
            <a:r>
              <a:rPr lang="zh-TW" altLang="en-US" sz="1600" dirty="0">
                <a:solidFill>
                  <a:schemeClr val="bg1">
                    <a:lumMod val="10000"/>
                  </a:schemeClr>
                </a:solidFill>
              </a:rPr>
              <a:t>的</a:t>
            </a:r>
            <a:r>
              <a:rPr lang="en-US" altLang="zh-TW" sz="1600" dirty="0">
                <a:solidFill>
                  <a:schemeClr val="bg1">
                    <a:lumMod val="10000"/>
                  </a:schemeClr>
                </a:solidFill>
              </a:rPr>
              <a:t>/</a:t>
            </a:r>
            <a:r>
              <a:rPr lang="en" altLang="zh-TW" sz="1600" dirty="0" err="1">
                <a:solidFill>
                  <a:schemeClr val="bg1">
                    <a:lumMod val="10000"/>
                  </a:schemeClr>
                </a:solidFill>
              </a:rPr>
              <a:t>tmp</a:t>
            </a:r>
            <a:r>
              <a:rPr lang="zh-TW" altLang="en-US" sz="1600" dirty="0">
                <a:solidFill>
                  <a:schemeClr val="bg1">
                    <a:lumMod val="10000"/>
                  </a:schemeClr>
                </a:solidFill>
              </a:rPr>
              <a:t>內，並重新命名為</a:t>
            </a:r>
            <a:r>
              <a:rPr lang="en" altLang="zh-TW" sz="1600" dirty="0" err="1">
                <a:solidFill>
                  <a:schemeClr val="bg1">
                    <a:lumMod val="10000"/>
                  </a:schemeClr>
                </a:solidFill>
              </a:rPr>
              <a:t>py_code</a:t>
            </a:r>
            <a:endParaRPr lang="en" altLang="zh-TW" sz="1600" dirty="0">
              <a:solidFill>
                <a:schemeClr val="bg1">
                  <a:lumMod val="10000"/>
                </a:schemeClr>
              </a:solidFill>
            </a:endParaRPr>
          </a:p>
          <a:p>
            <a:r>
              <a:rPr lang="en" altLang="zh-TW" sz="1600" dirty="0">
                <a:solidFill>
                  <a:schemeClr val="bg1">
                    <a:lumMod val="10000"/>
                  </a:schemeClr>
                </a:solidFill>
              </a:rPr>
              <a:t>ADD ./code .</a:t>
            </a:r>
          </a:p>
        </p:txBody>
      </p:sp>
    </p:spTree>
    <p:extLst>
      <p:ext uri="{BB962C8B-B14F-4D97-AF65-F5344CB8AC3E}">
        <p14:creationId xmlns:p14="http://schemas.microsoft.com/office/powerpoint/2010/main" val="16879838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163B0B7F-A626-D345-9F57-87B97B194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TW" dirty="0" err="1"/>
              <a:t>Dockerfile</a:t>
            </a:r>
            <a:r>
              <a:rPr lang="zh-TW" altLang="en" dirty="0"/>
              <a:t>：</a:t>
            </a:r>
            <a:r>
              <a:rPr lang="zh-TW" altLang="en-US" dirty="0"/>
              <a:t>訂製</a:t>
            </a:r>
            <a:r>
              <a:rPr lang="en" altLang="zh-TW" dirty="0"/>
              <a:t>Image</a:t>
            </a:r>
            <a:endParaRPr kumimoji="1" lang="zh-TW" altLang="en-US" dirty="0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7370A810-F9EE-594C-B5A6-3691C715D8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>
                <a:latin typeface="+mn-lt"/>
              </a:rPr>
              <a:t>step2-4 </a:t>
            </a:r>
            <a:r>
              <a:rPr lang="en" altLang="zh-TW" dirty="0">
                <a:latin typeface="+mn-lt"/>
              </a:rPr>
              <a:t>ADD</a:t>
            </a:r>
            <a:r>
              <a:rPr lang="zh-TW" altLang="en" dirty="0">
                <a:latin typeface="+mn-lt"/>
              </a:rPr>
              <a:t>：</a:t>
            </a:r>
            <a:r>
              <a:rPr lang="zh-TW" altLang="en-US" dirty="0">
                <a:latin typeface="+mn-lt"/>
              </a:rPr>
              <a:t>複製文件</a:t>
            </a:r>
          </a:p>
        </p:txBody>
      </p:sp>
      <p:sp>
        <p:nvSpPr>
          <p:cNvPr id="6" name="文字版面配置區 5">
            <a:extLst>
              <a:ext uri="{FF2B5EF4-FFF2-40B4-BE49-F238E27FC236}">
                <a16:creationId xmlns:a16="http://schemas.microsoft.com/office/drawing/2014/main" id="{01C73B2E-26C7-8A4A-8EAB-F4ABB848920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altLang="zh-TW" sz="1600" dirty="0"/>
              <a:t>Step</a:t>
            </a:r>
          </a:p>
          <a:p>
            <a:r>
              <a:rPr lang="en-US" altLang="zh-TW" sz="1600" dirty="0"/>
              <a:t>2</a:t>
            </a:r>
            <a:endParaRPr lang="zh-TW" altLang="en-US" sz="1600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72F1D19E-ECCD-42C2-A508-F8AE06DCF5E2}" type="slidenum">
              <a:rPr lang="en-US" altLang="zh-TW" smtClean="0"/>
              <a:pPr/>
              <a:t>31</a:t>
            </a:fld>
            <a:endParaRPr lang="en-US" altLang="zh-TW"/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6B012476-9D85-D74C-9009-0AA6D247B485}"/>
              </a:ext>
            </a:extLst>
          </p:cNvPr>
          <p:cNvSpPr>
            <a:spLocks noGrp="1"/>
          </p:cNvSpPr>
          <p:nvPr>
            <p:ph sz="quarter" idx="25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zh-TW" sz="1800" dirty="0">
                <a:solidFill>
                  <a:srgbClr val="2A1511"/>
                </a:solidFill>
              </a:rPr>
              <a:t>ADD </a:t>
            </a:r>
            <a:r>
              <a:rPr kumimoji="1" lang="zh-CN" altLang="en-US" sz="1800" dirty="0">
                <a:solidFill>
                  <a:srgbClr val="2A1511"/>
                </a:solidFill>
              </a:rPr>
              <a:t>的超能力：</a:t>
            </a:r>
            <a:endParaRPr kumimoji="1" lang="en-US" altLang="zh-CN" sz="1800" dirty="0">
              <a:solidFill>
                <a:srgbClr val="2A1511"/>
              </a:solidFill>
            </a:endParaRPr>
          </a:p>
          <a:p>
            <a:r>
              <a:rPr kumimoji="1" lang="zh-TW" altLang="en-US" sz="1800" dirty="0">
                <a:solidFill>
                  <a:srgbClr val="2A1511"/>
                </a:solidFill>
              </a:rPr>
              <a:t>自動將複製進去的</a:t>
            </a:r>
            <a:r>
              <a:rPr kumimoji="1" lang="en-US" altLang="zh-TW" sz="1800" dirty="0">
                <a:solidFill>
                  <a:srgbClr val="2A1511"/>
                </a:solidFill>
              </a:rPr>
              <a:t>tar</a:t>
            </a:r>
            <a:r>
              <a:rPr kumimoji="1" lang="zh-CN" altLang="en-US" sz="1800" dirty="0">
                <a:solidFill>
                  <a:srgbClr val="2A1511"/>
                </a:solidFill>
              </a:rPr>
              <a:t>檔</a:t>
            </a:r>
            <a:r>
              <a:rPr kumimoji="1" lang="zh-TW" altLang="en-US" sz="1800" dirty="0">
                <a:solidFill>
                  <a:srgbClr val="2A1511"/>
                </a:solidFill>
              </a:rPr>
              <a:t>解壓縮</a:t>
            </a:r>
            <a:endParaRPr kumimoji="1" lang="en-US" altLang="zh-TW" sz="1800" dirty="0">
              <a:solidFill>
                <a:srgbClr val="2A1511"/>
              </a:solidFill>
            </a:endParaRPr>
          </a:p>
          <a:p>
            <a:pPr marL="0" indent="0">
              <a:buNone/>
            </a:pPr>
            <a:endParaRPr kumimoji="1" lang="en-US" altLang="zh-TW" sz="1800" dirty="0">
              <a:solidFill>
                <a:srgbClr val="2A1511"/>
              </a:solidFill>
            </a:endParaRPr>
          </a:p>
          <a:p>
            <a:endParaRPr kumimoji="1" lang="en-US" altLang="zh-TW" sz="1800" dirty="0">
              <a:solidFill>
                <a:srgbClr val="2A1511"/>
              </a:solidFill>
            </a:endParaRPr>
          </a:p>
          <a:p>
            <a:r>
              <a:rPr kumimoji="1" lang="zh-TW" altLang="en-US" sz="1800" dirty="0">
                <a:solidFill>
                  <a:srgbClr val="2A1511"/>
                </a:solidFill>
              </a:rPr>
              <a:t>可以複製</a:t>
            </a:r>
            <a:r>
              <a:rPr kumimoji="1" lang="en-US" altLang="zh-TW" sz="1800" dirty="0" err="1">
                <a:solidFill>
                  <a:srgbClr val="2A1511"/>
                </a:solidFill>
              </a:rPr>
              <a:t>url</a:t>
            </a:r>
            <a:endParaRPr kumimoji="1" lang="en-US" altLang="zh-CN" sz="1800" dirty="0">
              <a:solidFill>
                <a:srgbClr val="2A1511"/>
              </a:solidFill>
            </a:endParaRPr>
          </a:p>
          <a:p>
            <a:pPr marL="0" indent="0">
              <a:buNone/>
            </a:pPr>
            <a:endParaRPr kumimoji="1" lang="zh-TW" altLang="en-US" sz="1800" dirty="0">
              <a:solidFill>
                <a:srgbClr val="2A1511"/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E70D7192-27BD-0D48-8E8F-EE2BCE94B892}"/>
              </a:ext>
            </a:extLst>
          </p:cNvPr>
          <p:cNvSpPr/>
          <p:nvPr/>
        </p:nvSpPr>
        <p:spPr>
          <a:xfrm>
            <a:off x="1174530" y="2204864"/>
            <a:ext cx="6912784" cy="357177"/>
          </a:xfrm>
          <a:prstGeom prst="rect">
            <a:avLst/>
          </a:prstGeom>
          <a:solidFill>
            <a:schemeClr val="accent6">
              <a:lumMod val="85000"/>
            </a:schemeClr>
          </a:solidFill>
          <a:ln>
            <a:solidFill>
              <a:srgbClr val="2A151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600" dirty="0">
                <a:solidFill>
                  <a:schemeClr val="bg1">
                    <a:lumMod val="10000"/>
                  </a:schemeClr>
                </a:solidFill>
              </a:rPr>
              <a:t>EX:</a:t>
            </a:r>
            <a:r>
              <a:rPr lang="en" altLang="zh-TW" sz="1600" dirty="0">
                <a:solidFill>
                  <a:schemeClr val="bg1">
                    <a:lumMod val="10000"/>
                  </a:schemeClr>
                </a:solidFill>
              </a:rPr>
              <a:t> ADD ./</a:t>
            </a:r>
            <a:r>
              <a:rPr lang="en" altLang="zh-TW" sz="1600" dirty="0" err="1">
                <a:solidFill>
                  <a:schemeClr val="bg1">
                    <a:lumMod val="10000"/>
                  </a:schemeClr>
                </a:solidFill>
              </a:rPr>
              <a:t>abc.tar.gz</a:t>
            </a:r>
            <a:r>
              <a:rPr lang="en" altLang="zh-TW" sz="1600" dirty="0">
                <a:solidFill>
                  <a:schemeClr val="bg1">
                    <a:lumMod val="10000"/>
                  </a:schemeClr>
                </a:solidFill>
              </a:rPr>
              <a:t> /</a:t>
            </a:r>
            <a:r>
              <a:rPr lang="en" altLang="zh-TW" sz="1600" dirty="0" err="1">
                <a:solidFill>
                  <a:schemeClr val="bg1">
                    <a:lumMod val="10000"/>
                  </a:schemeClr>
                </a:solidFill>
              </a:rPr>
              <a:t>tmp</a:t>
            </a:r>
            <a:r>
              <a:rPr lang="en" altLang="zh-TW" sz="1600" dirty="0">
                <a:solidFill>
                  <a:schemeClr val="bg1">
                    <a:lumMod val="10000"/>
                  </a:schemeClr>
                </a:solidFill>
              </a:rPr>
              <a:t>/</a:t>
            </a:r>
            <a:r>
              <a:rPr lang="en" altLang="zh-TW" sz="1600" dirty="0" err="1">
                <a:solidFill>
                  <a:schemeClr val="bg1">
                    <a:lumMod val="10000"/>
                  </a:schemeClr>
                </a:solidFill>
              </a:rPr>
              <a:t>abc</a:t>
            </a:r>
            <a:endParaRPr lang="en-US" altLang="zh-TW" sz="1600" dirty="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8D3E1EB9-6236-0448-8450-6FDCF8979907}"/>
              </a:ext>
            </a:extLst>
          </p:cNvPr>
          <p:cNvSpPr/>
          <p:nvPr/>
        </p:nvSpPr>
        <p:spPr>
          <a:xfrm>
            <a:off x="1172921" y="3148304"/>
            <a:ext cx="6912784" cy="357177"/>
          </a:xfrm>
          <a:prstGeom prst="rect">
            <a:avLst/>
          </a:prstGeom>
          <a:solidFill>
            <a:schemeClr val="accent6">
              <a:lumMod val="85000"/>
            </a:schemeClr>
          </a:solidFill>
          <a:ln>
            <a:solidFill>
              <a:srgbClr val="2A151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600" dirty="0">
                <a:solidFill>
                  <a:schemeClr val="bg1">
                    <a:lumMod val="10000"/>
                  </a:schemeClr>
                </a:solidFill>
              </a:rPr>
              <a:t>EX:</a:t>
            </a:r>
            <a:r>
              <a:rPr lang="en" altLang="zh-TW" sz="1600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n" altLang="zh-TW" sz="1600" dirty="0">
                <a:solidFill>
                  <a:srgbClr val="2A1511"/>
                </a:solidFill>
              </a:rPr>
              <a:t>ADD http:</a:t>
            </a:r>
            <a:r>
              <a:rPr lang="en" altLang="zh-TW" dirty="0">
                <a:solidFill>
                  <a:srgbClr val="2A1511"/>
                </a:solidFill>
              </a:rPr>
              <a:t>//</a:t>
            </a:r>
            <a:r>
              <a:rPr lang="en" altLang="zh-TW" dirty="0" err="1">
                <a:solidFill>
                  <a:srgbClr val="2A1511"/>
                </a:solidFill>
              </a:rPr>
              <a:t>example.com</a:t>
            </a:r>
            <a:r>
              <a:rPr lang="en" altLang="zh-TW" dirty="0">
                <a:solidFill>
                  <a:srgbClr val="2A1511"/>
                </a:solidFill>
              </a:rPr>
              <a:t>/</a:t>
            </a:r>
            <a:r>
              <a:rPr lang="en" altLang="zh-TW" dirty="0" err="1">
                <a:solidFill>
                  <a:srgbClr val="2A1511"/>
                </a:solidFill>
              </a:rPr>
              <a:t>big.tar.xz</a:t>
            </a:r>
            <a:r>
              <a:rPr lang="en" altLang="zh-TW" dirty="0">
                <a:solidFill>
                  <a:srgbClr val="2A1511"/>
                </a:solidFill>
              </a:rPr>
              <a:t> /</a:t>
            </a:r>
            <a:r>
              <a:rPr lang="en" altLang="zh-TW" dirty="0" err="1">
                <a:solidFill>
                  <a:srgbClr val="2A1511"/>
                </a:solidFill>
              </a:rPr>
              <a:t>usr</a:t>
            </a:r>
            <a:r>
              <a:rPr lang="en" altLang="zh-TW" dirty="0">
                <a:solidFill>
                  <a:srgbClr val="2A1511"/>
                </a:solidFill>
              </a:rPr>
              <a:t>/</a:t>
            </a:r>
            <a:r>
              <a:rPr lang="en" altLang="zh-TW" dirty="0" err="1">
                <a:solidFill>
                  <a:srgbClr val="2A1511"/>
                </a:solidFill>
              </a:rPr>
              <a:t>src</a:t>
            </a:r>
            <a:r>
              <a:rPr lang="en" altLang="zh-TW" dirty="0">
                <a:solidFill>
                  <a:srgbClr val="2A1511"/>
                </a:solidFill>
              </a:rPr>
              <a:t>/things/</a:t>
            </a:r>
            <a:r>
              <a:rPr lang="en" altLang="zh-TW" sz="1600" dirty="0">
                <a:solidFill>
                  <a:srgbClr val="2A1511"/>
                </a:solidFill>
              </a:rPr>
              <a:t> </a:t>
            </a:r>
            <a:endParaRPr lang="en-US" altLang="zh-TW" sz="1600" dirty="0">
              <a:solidFill>
                <a:srgbClr val="2A1511"/>
              </a:solidFill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8C1EFC46-7B9B-1040-BC4A-60FB4493B65B}"/>
              </a:ext>
            </a:extLst>
          </p:cNvPr>
          <p:cNvSpPr/>
          <p:nvPr/>
        </p:nvSpPr>
        <p:spPr>
          <a:xfrm>
            <a:off x="1172921" y="3634218"/>
            <a:ext cx="6912784" cy="62265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en-US" sz="1600" dirty="0">
                <a:solidFill>
                  <a:srgbClr val="2A1511"/>
                </a:solidFill>
              </a:rPr>
              <a:t>註：雖然</a:t>
            </a:r>
            <a:r>
              <a:rPr lang="en-US" altLang="zh-CN" sz="1600" dirty="0">
                <a:solidFill>
                  <a:srgbClr val="2A1511"/>
                </a:solidFill>
              </a:rPr>
              <a:t>ADD</a:t>
            </a:r>
            <a:r>
              <a:rPr lang="zh-CN" altLang="en-US" sz="1600" dirty="0">
                <a:solidFill>
                  <a:srgbClr val="2A1511"/>
                </a:solidFill>
              </a:rPr>
              <a:t>支援此功能，但是</a:t>
            </a:r>
            <a:r>
              <a:rPr lang="en-US" altLang="zh-CN" sz="1600" dirty="0">
                <a:solidFill>
                  <a:srgbClr val="2A1511"/>
                </a:solidFill>
              </a:rPr>
              <a:t>docker </a:t>
            </a:r>
            <a:r>
              <a:rPr lang="zh-CN" altLang="en-US" sz="1600" dirty="0">
                <a:solidFill>
                  <a:srgbClr val="2A1511"/>
                </a:solidFill>
              </a:rPr>
              <a:t>官方的最佳實踐不建議這麼使用，因為此作法會建構多個</a:t>
            </a:r>
            <a:r>
              <a:rPr lang="en-US" altLang="zh-CN" sz="1600" dirty="0">
                <a:solidFill>
                  <a:srgbClr val="2A1511"/>
                </a:solidFill>
              </a:rPr>
              <a:t>Image</a:t>
            </a:r>
            <a:r>
              <a:rPr lang="zh-CN" altLang="en-US" sz="1600" dirty="0">
                <a:solidFill>
                  <a:srgbClr val="2A1511"/>
                </a:solidFill>
              </a:rPr>
              <a:t>層，會造成</a:t>
            </a:r>
            <a:r>
              <a:rPr lang="en-US" altLang="zh-CN" sz="1600" dirty="0">
                <a:solidFill>
                  <a:srgbClr val="2A1511"/>
                </a:solidFill>
              </a:rPr>
              <a:t>Image</a:t>
            </a:r>
            <a:r>
              <a:rPr lang="zh-CN" altLang="en-US" sz="1600" dirty="0">
                <a:solidFill>
                  <a:srgbClr val="2A1511"/>
                </a:solidFill>
              </a:rPr>
              <a:t>肥大。</a:t>
            </a:r>
            <a:endParaRPr lang="en-US" altLang="zh-TW" sz="1600" dirty="0">
              <a:solidFill>
                <a:srgbClr val="2A1511"/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43D4115-31A5-244E-BD35-5CEDB7876BC3}"/>
              </a:ext>
            </a:extLst>
          </p:cNvPr>
          <p:cNvSpPr/>
          <p:nvPr/>
        </p:nvSpPr>
        <p:spPr>
          <a:xfrm>
            <a:off x="971452" y="4522441"/>
            <a:ext cx="763314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</a:rPr>
              <a:t>使用</a:t>
            </a:r>
            <a:r>
              <a:rPr lang="en" altLang="zh-TW" dirty="0">
                <a:solidFill>
                  <a:srgbClr val="FF0000"/>
                </a:solidFill>
              </a:rPr>
              <a:t>ADD</a:t>
            </a:r>
            <a:r>
              <a:rPr lang="zh-TW" altLang="en-US" dirty="0">
                <a:solidFill>
                  <a:srgbClr val="FF0000"/>
                </a:solidFill>
              </a:rPr>
              <a:t>功能須謹慎，尤其是可能會將</a:t>
            </a:r>
            <a:r>
              <a:rPr lang="en" altLang="zh-TW" dirty="0">
                <a:solidFill>
                  <a:srgbClr val="FF0000"/>
                </a:solidFill>
              </a:rPr>
              <a:t>Image</a:t>
            </a:r>
            <a:r>
              <a:rPr lang="zh-TW" altLang="en-US" dirty="0">
                <a:solidFill>
                  <a:srgbClr val="FF0000"/>
                </a:solidFill>
              </a:rPr>
              <a:t>公開（上傳到</a:t>
            </a:r>
            <a:r>
              <a:rPr lang="en" altLang="zh-TW" dirty="0" err="1">
                <a:solidFill>
                  <a:srgbClr val="FF0000"/>
                </a:solidFill>
              </a:rPr>
              <a:t>github</a:t>
            </a:r>
            <a:r>
              <a:rPr lang="zh-TW" altLang="en" dirty="0">
                <a:solidFill>
                  <a:srgbClr val="FF0000"/>
                </a:solidFill>
              </a:rPr>
              <a:t>、</a:t>
            </a:r>
            <a:r>
              <a:rPr lang="en" altLang="zh-TW" dirty="0">
                <a:solidFill>
                  <a:srgbClr val="FF0000"/>
                </a:solidFill>
              </a:rPr>
              <a:t>docker hub….</a:t>
            </a:r>
            <a:r>
              <a:rPr lang="zh-TW" altLang="en-US" dirty="0">
                <a:solidFill>
                  <a:srgbClr val="FF0000"/>
                </a:solidFill>
              </a:rPr>
              <a:t>等平台</a:t>
            </a:r>
            <a:r>
              <a:rPr lang="en-US" altLang="zh-TW" dirty="0">
                <a:solidFill>
                  <a:srgbClr val="FF0000"/>
                </a:solidFill>
              </a:rPr>
              <a:t>)</a:t>
            </a:r>
            <a:r>
              <a:rPr lang="zh-TW" altLang="en-US" dirty="0">
                <a:solidFill>
                  <a:srgbClr val="FF0000"/>
                </a:solidFill>
              </a:rPr>
              <a:t>，上傳前需檢查是否包含一些</a:t>
            </a:r>
            <a:r>
              <a:rPr lang="zh-CN" altLang="en-US" dirty="0">
                <a:solidFill>
                  <a:srgbClr val="FF0000"/>
                </a:solidFill>
              </a:rPr>
              <a:t>機敏</a:t>
            </a:r>
            <a:r>
              <a:rPr lang="zh-TW" altLang="en-US" dirty="0">
                <a:solidFill>
                  <a:srgbClr val="FF0000"/>
                </a:solidFill>
              </a:rPr>
              <a:t>資訊，如：帳號、密碼、</a:t>
            </a:r>
            <a:r>
              <a:rPr lang="en" altLang="zh-TW" dirty="0">
                <a:solidFill>
                  <a:srgbClr val="FF0000"/>
                </a:solidFill>
              </a:rPr>
              <a:t>key</a:t>
            </a:r>
            <a:r>
              <a:rPr lang="zh-TW" altLang="en-US" dirty="0">
                <a:solidFill>
                  <a:srgbClr val="FF0000"/>
                </a:solidFill>
              </a:rPr>
              <a:t>等不應該暴露在公共環境下的訊息。</a:t>
            </a:r>
          </a:p>
        </p:txBody>
      </p:sp>
    </p:spTree>
    <p:extLst>
      <p:ext uri="{BB962C8B-B14F-4D97-AF65-F5344CB8AC3E}">
        <p14:creationId xmlns:p14="http://schemas.microsoft.com/office/powerpoint/2010/main" val="36037458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163B0B7F-A626-D345-9F57-87B97B194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TW" dirty="0" err="1"/>
              <a:t>Dockerfile</a:t>
            </a:r>
            <a:r>
              <a:rPr lang="zh-TW" altLang="en" dirty="0"/>
              <a:t>：</a:t>
            </a:r>
            <a:r>
              <a:rPr lang="zh-TW" altLang="en-US" dirty="0"/>
              <a:t>訂製</a:t>
            </a:r>
            <a:r>
              <a:rPr lang="en" altLang="zh-TW" dirty="0"/>
              <a:t>Image</a:t>
            </a:r>
            <a:endParaRPr kumimoji="1" lang="zh-TW" altLang="en-US" dirty="0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7370A810-F9EE-594C-B5A6-3691C715D8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>
                <a:latin typeface="+mn-lt"/>
              </a:rPr>
              <a:t>step2-5 </a:t>
            </a:r>
            <a:r>
              <a:rPr lang="en" altLang="zh-TW" b="1" dirty="0"/>
              <a:t>ENV</a:t>
            </a:r>
            <a:r>
              <a:rPr lang="zh-TW" altLang="en" b="1" dirty="0"/>
              <a:t>：</a:t>
            </a:r>
            <a:r>
              <a:rPr lang="zh-TW" altLang="en-US" b="1" dirty="0"/>
              <a:t>設置環境變數</a:t>
            </a:r>
            <a:endParaRPr lang="zh-TW" altLang="en-US" dirty="0"/>
          </a:p>
        </p:txBody>
      </p:sp>
      <p:sp>
        <p:nvSpPr>
          <p:cNvPr id="6" name="文字版面配置區 5">
            <a:extLst>
              <a:ext uri="{FF2B5EF4-FFF2-40B4-BE49-F238E27FC236}">
                <a16:creationId xmlns:a16="http://schemas.microsoft.com/office/drawing/2014/main" id="{01C73B2E-26C7-8A4A-8EAB-F4ABB848920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altLang="zh-TW" sz="1600" dirty="0"/>
              <a:t>Step</a:t>
            </a:r>
          </a:p>
          <a:p>
            <a:r>
              <a:rPr lang="en-US" altLang="zh-TW" sz="1600" dirty="0"/>
              <a:t>2</a:t>
            </a:r>
            <a:endParaRPr lang="zh-TW" altLang="en-US" sz="1600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72F1D19E-ECCD-42C2-A508-F8AE06DCF5E2}" type="slidenum">
              <a:rPr lang="en-US" altLang="zh-TW" smtClean="0"/>
              <a:pPr/>
              <a:t>32</a:t>
            </a:fld>
            <a:endParaRPr lang="en-US" altLang="zh-TW"/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6B012476-9D85-D74C-9009-0AA6D247B485}"/>
              </a:ext>
            </a:extLst>
          </p:cNvPr>
          <p:cNvSpPr>
            <a:spLocks noGrp="1"/>
          </p:cNvSpPr>
          <p:nvPr>
            <p:ph sz="quarter" idx="25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" altLang="zh-TW" sz="1800" b="1" dirty="0">
                <a:solidFill>
                  <a:schemeClr val="bg1">
                    <a:lumMod val="10000"/>
                  </a:schemeClr>
                </a:solidFill>
              </a:rPr>
              <a:t>ENV</a:t>
            </a:r>
            <a:r>
              <a:rPr lang="zh-TW" altLang="en" sz="1800" b="1" dirty="0">
                <a:solidFill>
                  <a:schemeClr val="bg1">
                    <a:lumMod val="10000"/>
                  </a:schemeClr>
                </a:solidFill>
              </a:rPr>
              <a:t>：</a:t>
            </a:r>
            <a:r>
              <a:rPr lang="zh-TW" altLang="en-US" sz="1800" b="1" dirty="0">
                <a:solidFill>
                  <a:schemeClr val="bg1">
                    <a:lumMod val="10000"/>
                  </a:schemeClr>
                </a:solidFill>
              </a:rPr>
              <a:t>設置環境變數</a:t>
            </a:r>
            <a:endParaRPr lang="zh-TW" altLang="en-US" sz="1800" dirty="0">
              <a:solidFill>
                <a:schemeClr val="bg1">
                  <a:lumMod val="1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zh-TW" altLang="en-US" sz="1600" dirty="0">
                <a:solidFill>
                  <a:schemeClr val="bg1">
                    <a:lumMod val="10000"/>
                  </a:schemeClr>
                </a:solidFill>
              </a:rPr>
              <a:t>這個指令很簡單，就是設置環境變數而已，無論是後面的其它指令，如</a:t>
            </a:r>
            <a:r>
              <a:rPr lang="en" altLang="zh-TW" sz="1600" dirty="0">
                <a:solidFill>
                  <a:schemeClr val="bg1">
                    <a:lumMod val="10000"/>
                  </a:schemeClr>
                </a:solidFill>
              </a:rPr>
              <a:t>RUN</a:t>
            </a:r>
            <a:r>
              <a:rPr lang="zh-TW" altLang="en" sz="1600" dirty="0">
                <a:solidFill>
                  <a:schemeClr val="bg1">
                    <a:lumMod val="10000"/>
                  </a:schemeClr>
                </a:solidFill>
              </a:rPr>
              <a:t>，</a:t>
            </a:r>
            <a:r>
              <a:rPr lang="zh-TW" altLang="en-US" sz="1600" dirty="0">
                <a:solidFill>
                  <a:schemeClr val="bg1">
                    <a:lumMod val="10000"/>
                  </a:schemeClr>
                </a:solidFill>
              </a:rPr>
              <a:t>還是運行時的應用，都可以直接使用這裡定義的環境變數。</a:t>
            </a:r>
            <a:endParaRPr lang="en-US" altLang="zh-TW" sz="1600" dirty="0">
              <a:solidFill>
                <a:schemeClr val="bg1">
                  <a:lumMod val="10000"/>
                </a:schemeClr>
              </a:solidFill>
            </a:endParaRPr>
          </a:p>
          <a:p>
            <a:r>
              <a:rPr lang="en" altLang="zh-TW" sz="1600" dirty="0">
                <a:solidFill>
                  <a:schemeClr val="bg1">
                    <a:lumMod val="10000"/>
                  </a:schemeClr>
                </a:solidFill>
              </a:rPr>
              <a:t>EX</a:t>
            </a:r>
            <a:r>
              <a:rPr lang="zh-TW" altLang="en" sz="1600" dirty="0">
                <a:solidFill>
                  <a:schemeClr val="bg1">
                    <a:lumMod val="10000"/>
                  </a:schemeClr>
                </a:solidFill>
              </a:rPr>
              <a:t>：</a:t>
            </a:r>
            <a:r>
              <a:rPr lang="zh-TW" altLang="en-US" sz="1600" dirty="0">
                <a:solidFill>
                  <a:schemeClr val="bg1">
                    <a:lumMod val="10000"/>
                  </a:schemeClr>
                </a:solidFill>
              </a:rPr>
              <a:t>在撰寫</a:t>
            </a:r>
            <a:r>
              <a:rPr lang="en" altLang="zh-TW" sz="1600" dirty="0" err="1">
                <a:solidFill>
                  <a:schemeClr val="bg1">
                    <a:lumMod val="10000"/>
                  </a:schemeClr>
                </a:solidFill>
              </a:rPr>
              <a:t>Dockerfile</a:t>
            </a:r>
            <a:r>
              <a:rPr lang="zh-TW" altLang="en-US" sz="1600" dirty="0">
                <a:solidFill>
                  <a:schemeClr val="bg1">
                    <a:lumMod val="10000"/>
                  </a:schemeClr>
                </a:solidFill>
              </a:rPr>
              <a:t>時將</a:t>
            </a:r>
            <a:r>
              <a:rPr lang="en" altLang="zh-TW" sz="1600" dirty="0">
                <a:solidFill>
                  <a:schemeClr val="bg1">
                    <a:lumMod val="10000"/>
                  </a:schemeClr>
                </a:solidFill>
              </a:rPr>
              <a:t>Flask</a:t>
            </a:r>
            <a:r>
              <a:rPr lang="zh-TW" altLang="en-US" sz="1600" dirty="0">
                <a:solidFill>
                  <a:schemeClr val="bg1">
                    <a:lumMod val="10000"/>
                  </a:schemeClr>
                </a:solidFill>
              </a:rPr>
              <a:t>版本以變數的方式呈現，方便後續做修改。</a:t>
            </a:r>
          </a:p>
          <a:p>
            <a:endParaRPr lang="zh-TW" altLang="en-US" sz="1800" dirty="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C92703C8-0E8B-C74F-8906-3322349DE8B7}"/>
              </a:ext>
            </a:extLst>
          </p:cNvPr>
          <p:cNvSpPr/>
          <p:nvPr/>
        </p:nvSpPr>
        <p:spPr>
          <a:xfrm>
            <a:off x="1043608" y="2957835"/>
            <a:ext cx="6912784" cy="3161016"/>
          </a:xfrm>
          <a:prstGeom prst="rect">
            <a:avLst/>
          </a:prstGeom>
          <a:solidFill>
            <a:schemeClr val="accent6">
              <a:lumMod val="85000"/>
            </a:schemeClr>
          </a:solidFill>
          <a:ln>
            <a:solidFill>
              <a:srgbClr val="2A151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600" dirty="0">
                <a:solidFill>
                  <a:schemeClr val="bg1">
                    <a:lumMod val="10000"/>
                  </a:schemeClr>
                </a:solidFill>
              </a:rPr>
              <a:t>#</a:t>
            </a:r>
            <a:r>
              <a:rPr lang="zh-TW" altLang="en-US" sz="1600" dirty="0">
                <a:solidFill>
                  <a:schemeClr val="bg1">
                    <a:lumMod val="10000"/>
                  </a:schemeClr>
                </a:solidFill>
              </a:rPr>
              <a:t>基於</a:t>
            </a:r>
            <a:r>
              <a:rPr lang="en" altLang="zh-TW" sz="1600" dirty="0">
                <a:solidFill>
                  <a:schemeClr val="bg1">
                    <a:lumMod val="10000"/>
                  </a:schemeClr>
                </a:solidFill>
              </a:rPr>
              <a:t>IMAGE python:3.7</a:t>
            </a:r>
          </a:p>
          <a:p>
            <a:r>
              <a:rPr lang="en" altLang="zh-TW" sz="1600" dirty="0">
                <a:solidFill>
                  <a:schemeClr val="bg1">
                    <a:lumMod val="10000"/>
                  </a:schemeClr>
                </a:solidFill>
              </a:rPr>
              <a:t>FROM python:3.7</a:t>
            </a:r>
          </a:p>
          <a:p>
            <a:r>
              <a:rPr lang="en" altLang="zh-TW" sz="1600" dirty="0">
                <a:solidFill>
                  <a:schemeClr val="bg1">
                    <a:lumMod val="10000"/>
                  </a:schemeClr>
                </a:solidFill>
              </a:rPr>
              <a:t>#</a:t>
            </a:r>
            <a:r>
              <a:rPr lang="zh-TW" altLang="en-US" sz="1600" dirty="0">
                <a:solidFill>
                  <a:schemeClr val="bg1">
                    <a:lumMod val="10000"/>
                  </a:schemeClr>
                </a:solidFill>
              </a:rPr>
              <a:t>添加</a:t>
            </a:r>
            <a:r>
              <a:rPr lang="en" altLang="zh-TW" sz="1600" dirty="0">
                <a:solidFill>
                  <a:schemeClr val="bg1">
                    <a:lumMod val="10000"/>
                  </a:schemeClr>
                </a:solidFill>
              </a:rPr>
              <a:t>FLASK_VER</a:t>
            </a:r>
            <a:r>
              <a:rPr lang="zh-TW" altLang="en-US" sz="1600" dirty="0">
                <a:solidFill>
                  <a:schemeClr val="bg1">
                    <a:lumMod val="10000"/>
                  </a:schemeClr>
                </a:solidFill>
              </a:rPr>
              <a:t>為環境變數，並設置版本為</a:t>
            </a:r>
            <a:r>
              <a:rPr lang="en-US" altLang="zh-TW" sz="1600" dirty="0">
                <a:solidFill>
                  <a:schemeClr val="bg1">
                    <a:lumMod val="10000"/>
                  </a:schemeClr>
                </a:solidFill>
              </a:rPr>
              <a:t>0.12</a:t>
            </a:r>
          </a:p>
          <a:p>
            <a:r>
              <a:rPr lang="en" altLang="zh-TW" sz="1600" dirty="0">
                <a:solidFill>
                  <a:schemeClr val="bg1">
                    <a:lumMod val="10000"/>
                  </a:schemeClr>
                </a:solidFill>
              </a:rPr>
              <a:t>ENV FLASK_VER 0.12</a:t>
            </a:r>
          </a:p>
          <a:p>
            <a:r>
              <a:rPr lang="en" altLang="zh-TW" sz="1600" dirty="0">
                <a:solidFill>
                  <a:schemeClr val="bg1">
                    <a:lumMod val="10000"/>
                  </a:schemeClr>
                </a:solidFill>
              </a:rPr>
              <a:t>#</a:t>
            </a:r>
            <a:r>
              <a:rPr lang="zh-TW" altLang="en-US" sz="1600" dirty="0">
                <a:solidFill>
                  <a:schemeClr val="bg1">
                    <a:lumMod val="10000"/>
                  </a:schemeClr>
                </a:solidFill>
              </a:rPr>
              <a:t>更新</a:t>
            </a:r>
            <a:r>
              <a:rPr lang="en" altLang="zh-TW" sz="1600" dirty="0">
                <a:solidFill>
                  <a:schemeClr val="bg1">
                    <a:lumMod val="10000"/>
                  </a:schemeClr>
                </a:solidFill>
              </a:rPr>
              <a:t>apt</a:t>
            </a:r>
            <a:r>
              <a:rPr lang="zh-TW" altLang="en-US" sz="1600" dirty="0">
                <a:solidFill>
                  <a:schemeClr val="bg1">
                    <a:lumMod val="10000"/>
                  </a:schemeClr>
                </a:solidFill>
              </a:rPr>
              <a:t>套件庫、安裝</a:t>
            </a:r>
            <a:r>
              <a:rPr lang="en" altLang="zh-TW" sz="1600" dirty="0">
                <a:solidFill>
                  <a:schemeClr val="bg1">
                    <a:lumMod val="10000"/>
                  </a:schemeClr>
                </a:solidFill>
              </a:rPr>
              <a:t>Flask</a:t>
            </a:r>
            <a:r>
              <a:rPr lang="zh-TW" altLang="en" sz="1600" dirty="0">
                <a:solidFill>
                  <a:schemeClr val="bg1">
                    <a:lumMod val="10000"/>
                  </a:schemeClr>
                </a:solidFill>
              </a:rPr>
              <a:t>，</a:t>
            </a:r>
            <a:r>
              <a:rPr lang="zh-TW" altLang="en-US" sz="1600" dirty="0">
                <a:solidFill>
                  <a:schemeClr val="bg1">
                    <a:lumMod val="10000"/>
                  </a:schemeClr>
                </a:solidFill>
              </a:rPr>
              <a:t>版本由</a:t>
            </a:r>
            <a:r>
              <a:rPr lang="en" altLang="zh-TW" sz="1600" dirty="0">
                <a:solidFill>
                  <a:schemeClr val="bg1">
                    <a:lumMod val="10000"/>
                  </a:schemeClr>
                </a:solidFill>
              </a:rPr>
              <a:t>FLASK_VER</a:t>
            </a:r>
            <a:r>
              <a:rPr lang="zh-TW" altLang="en-US" sz="1600" dirty="0">
                <a:solidFill>
                  <a:schemeClr val="bg1">
                    <a:lumMod val="10000"/>
                  </a:schemeClr>
                </a:solidFill>
              </a:rPr>
              <a:t>讀入、安裝</a:t>
            </a:r>
            <a:r>
              <a:rPr lang="en" altLang="zh-TW" sz="1600" dirty="0">
                <a:solidFill>
                  <a:schemeClr val="bg1">
                    <a:lumMod val="10000"/>
                  </a:schemeClr>
                </a:solidFill>
              </a:rPr>
              <a:t>VIM</a:t>
            </a:r>
          </a:p>
          <a:p>
            <a:r>
              <a:rPr lang="en" altLang="zh-TW" sz="1600" dirty="0">
                <a:solidFill>
                  <a:schemeClr val="bg1">
                    <a:lumMod val="10000"/>
                  </a:schemeClr>
                </a:solidFill>
              </a:rPr>
              <a:t>RUN apt-get update -</a:t>
            </a:r>
            <a:r>
              <a:rPr lang="en" altLang="zh-TW" sz="1600" dirty="0" err="1">
                <a:solidFill>
                  <a:schemeClr val="bg1">
                    <a:lumMod val="10000"/>
                  </a:schemeClr>
                </a:solidFill>
              </a:rPr>
              <a:t>qq</a:t>
            </a:r>
            <a:r>
              <a:rPr lang="en" altLang="zh-TW" sz="1600" dirty="0">
                <a:solidFill>
                  <a:schemeClr val="bg1">
                    <a:lumMod val="10000"/>
                  </a:schemeClr>
                </a:solidFill>
              </a:rPr>
              <a:t> \</a:t>
            </a:r>
          </a:p>
          <a:p>
            <a:r>
              <a:rPr lang="en" altLang="zh-TW" sz="1600" dirty="0">
                <a:solidFill>
                  <a:schemeClr val="bg1">
                    <a:lumMod val="10000"/>
                  </a:schemeClr>
                </a:solidFill>
              </a:rPr>
              <a:t>    &amp;&amp; pip install -q flask==$FLASK_VER \</a:t>
            </a:r>
          </a:p>
          <a:p>
            <a:r>
              <a:rPr lang="en" altLang="zh-TW" sz="1600" dirty="0">
                <a:solidFill>
                  <a:schemeClr val="bg1">
                    <a:lumMod val="10000"/>
                  </a:schemeClr>
                </a:solidFill>
              </a:rPr>
              <a:t>    &amp;&amp; apt-get install vim –</a:t>
            </a:r>
            <a:r>
              <a:rPr lang="en" altLang="zh-TW" sz="1600" dirty="0" err="1">
                <a:solidFill>
                  <a:schemeClr val="bg1">
                    <a:lumMod val="10000"/>
                  </a:schemeClr>
                </a:solidFill>
              </a:rPr>
              <a:t>qqy</a:t>
            </a:r>
            <a:endParaRPr lang="en" altLang="zh-TW" sz="1600" dirty="0">
              <a:solidFill>
                <a:schemeClr val="bg1">
                  <a:lumMod val="10000"/>
                </a:schemeClr>
              </a:solidFill>
            </a:endParaRPr>
          </a:p>
          <a:p>
            <a:r>
              <a:rPr lang="en" altLang="zh-TW" sz="1600" dirty="0">
                <a:solidFill>
                  <a:schemeClr val="bg1">
                    <a:lumMod val="10000"/>
                  </a:schemeClr>
                </a:solidFill>
              </a:rPr>
              <a:t>#</a:t>
            </a:r>
            <a:r>
              <a:rPr lang="zh-TW" altLang="en-US" sz="1600" dirty="0">
                <a:solidFill>
                  <a:schemeClr val="bg1">
                    <a:lumMod val="10000"/>
                  </a:schemeClr>
                </a:solidFill>
              </a:rPr>
              <a:t>切換到預設工作目錄</a:t>
            </a:r>
            <a:r>
              <a:rPr lang="en-US" altLang="zh-TW" sz="1600" dirty="0">
                <a:solidFill>
                  <a:schemeClr val="bg1">
                    <a:lumMod val="10000"/>
                  </a:schemeClr>
                </a:solidFill>
              </a:rPr>
              <a:t>/</a:t>
            </a:r>
            <a:r>
              <a:rPr lang="en" altLang="zh-TW" sz="1600" dirty="0" err="1">
                <a:solidFill>
                  <a:schemeClr val="bg1">
                    <a:lumMod val="10000"/>
                  </a:schemeClr>
                </a:solidFill>
              </a:rPr>
              <a:t>tmp</a:t>
            </a:r>
            <a:r>
              <a:rPr lang="en" altLang="zh-TW" sz="1600" dirty="0">
                <a:solidFill>
                  <a:schemeClr val="bg1">
                    <a:lumMod val="10000"/>
                  </a:schemeClr>
                </a:solidFill>
              </a:rPr>
              <a:t>/</a:t>
            </a:r>
            <a:r>
              <a:rPr lang="en" altLang="zh-TW" sz="1600" dirty="0" err="1">
                <a:solidFill>
                  <a:schemeClr val="bg1">
                    <a:lumMod val="10000"/>
                  </a:schemeClr>
                </a:solidFill>
              </a:rPr>
              <a:t>py_code</a:t>
            </a:r>
            <a:endParaRPr lang="en" altLang="zh-TW" sz="1600" dirty="0">
              <a:solidFill>
                <a:schemeClr val="bg1">
                  <a:lumMod val="10000"/>
                </a:schemeClr>
              </a:solidFill>
            </a:endParaRPr>
          </a:p>
          <a:p>
            <a:r>
              <a:rPr lang="en" altLang="zh-TW" sz="1600" dirty="0">
                <a:solidFill>
                  <a:schemeClr val="bg1">
                    <a:lumMod val="10000"/>
                  </a:schemeClr>
                </a:solidFill>
              </a:rPr>
              <a:t>WORKDIR /</a:t>
            </a:r>
            <a:r>
              <a:rPr lang="en" altLang="zh-TW" sz="1600" dirty="0" err="1">
                <a:solidFill>
                  <a:schemeClr val="bg1">
                    <a:lumMod val="10000"/>
                  </a:schemeClr>
                </a:solidFill>
              </a:rPr>
              <a:t>tmp</a:t>
            </a:r>
            <a:r>
              <a:rPr lang="en" altLang="zh-TW" sz="1600" dirty="0">
                <a:solidFill>
                  <a:schemeClr val="bg1">
                    <a:lumMod val="10000"/>
                  </a:schemeClr>
                </a:solidFill>
              </a:rPr>
              <a:t>/</a:t>
            </a:r>
            <a:r>
              <a:rPr lang="en" altLang="zh-TW" sz="1600" dirty="0" err="1">
                <a:solidFill>
                  <a:schemeClr val="bg1">
                    <a:lumMod val="10000"/>
                  </a:schemeClr>
                </a:solidFill>
              </a:rPr>
              <a:t>py_code</a:t>
            </a:r>
            <a:endParaRPr lang="en" altLang="zh-TW" sz="1600" dirty="0">
              <a:solidFill>
                <a:schemeClr val="bg1">
                  <a:lumMod val="10000"/>
                </a:schemeClr>
              </a:solidFill>
            </a:endParaRPr>
          </a:p>
          <a:p>
            <a:r>
              <a:rPr lang="en" altLang="zh-TW" sz="1600" dirty="0">
                <a:solidFill>
                  <a:schemeClr val="bg1">
                    <a:lumMod val="10000"/>
                  </a:schemeClr>
                </a:solidFill>
              </a:rPr>
              <a:t>#</a:t>
            </a:r>
            <a:r>
              <a:rPr lang="zh-TW" altLang="en-US" sz="1600" dirty="0">
                <a:solidFill>
                  <a:schemeClr val="bg1">
                    <a:lumMod val="10000"/>
                  </a:schemeClr>
                </a:solidFill>
              </a:rPr>
              <a:t>將</a:t>
            </a:r>
            <a:r>
              <a:rPr lang="en-US" altLang="zh-TW" sz="1600" dirty="0">
                <a:solidFill>
                  <a:schemeClr val="bg1">
                    <a:lumMod val="10000"/>
                  </a:schemeClr>
                </a:solidFill>
              </a:rPr>
              <a:t>./</a:t>
            </a:r>
            <a:r>
              <a:rPr lang="en" altLang="zh-TW" sz="1600" dirty="0">
                <a:solidFill>
                  <a:schemeClr val="bg1">
                    <a:lumMod val="10000"/>
                  </a:schemeClr>
                </a:solidFill>
              </a:rPr>
              <a:t>code</a:t>
            </a:r>
            <a:r>
              <a:rPr lang="zh-TW" altLang="en-US" sz="1600" dirty="0">
                <a:solidFill>
                  <a:schemeClr val="bg1">
                    <a:lumMod val="10000"/>
                  </a:schemeClr>
                </a:solidFill>
              </a:rPr>
              <a:t>複製到</a:t>
            </a:r>
            <a:r>
              <a:rPr lang="en" altLang="zh-TW" sz="1600" dirty="0">
                <a:solidFill>
                  <a:schemeClr val="bg1">
                    <a:lumMod val="10000"/>
                  </a:schemeClr>
                </a:solidFill>
              </a:rPr>
              <a:t>image</a:t>
            </a:r>
            <a:r>
              <a:rPr lang="zh-TW" altLang="en-US" sz="1600" dirty="0">
                <a:solidFill>
                  <a:schemeClr val="bg1">
                    <a:lumMod val="10000"/>
                  </a:schemeClr>
                </a:solidFill>
              </a:rPr>
              <a:t>的</a:t>
            </a:r>
            <a:r>
              <a:rPr lang="en-US" altLang="zh-TW" sz="1600" dirty="0">
                <a:solidFill>
                  <a:schemeClr val="bg1">
                    <a:lumMod val="10000"/>
                  </a:schemeClr>
                </a:solidFill>
              </a:rPr>
              <a:t>/</a:t>
            </a:r>
            <a:r>
              <a:rPr lang="en" altLang="zh-TW" sz="1600" dirty="0" err="1">
                <a:solidFill>
                  <a:schemeClr val="bg1">
                    <a:lumMod val="10000"/>
                  </a:schemeClr>
                </a:solidFill>
              </a:rPr>
              <a:t>tmp</a:t>
            </a:r>
            <a:r>
              <a:rPr lang="zh-TW" altLang="en-US" sz="1600" dirty="0">
                <a:solidFill>
                  <a:schemeClr val="bg1">
                    <a:lumMod val="10000"/>
                  </a:schemeClr>
                </a:solidFill>
              </a:rPr>
              <a:t>內，並重新命名為</a:t>
            </a:r>
            <a:r>
              <a:rPr lang="en" altLang="zh-TW" sz="1600" dirty="0" err="1">
                <a:solidFill>
                  <a:schemeClr val="bg1">
                    <a:lumMod val="10000"/>
                  </a:schemeClr>
                </a:solidFill>
              </a:rPr>
              <a:t>py_code</a:t>
            </a:r>
            <a:endParaRPr lang="en" altLang="zh-TW" sz="1600" dirty="0">
              <a:solidFill>
                <a:schemeClr val="bg1">
                  <a:lumMod val="10000"/>
                </a:schemeClr>
              </a:solidFill>
            </a:endParaRPr>
          </a:p>
          <a:p>
            <a:r>
              <a:rPr lang="en" altLang="zh-TW" sz="1600" dirty="0">
                <a:solidFill>
                  <a:schemeClr val="bg1">
                    <a:lumMod val="10000"/>
                  </a:schemeClr>
                </a:solidFill>
              </a:rPr>
              <a:t>ADD ./code .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5BF045B9-AF6D-A64F-9785-9D7C88BDF931}"/>
              </a:ext>
            </a:extLst>
          </p:cNvPr>
          <p:cNvSpPr/>
          <p:nvPr/>
        </p:nvSpPr>
        <p:spPr>
          <a:xfrm>
            <a:off x="899592" y="3573016"/>
            <a:ext cx="6120680" cy="5040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203F36D-AB5D-4042-A642-1CB246F27E88}"/>
              </a:ext>
            </a:extLst>
          </p:cNvPr>
          <p:cNvSpPr/>
          <p:nvPr/>
        </p:nvSpPr>
        <p:spPr>
          <a:xfrm>
            <a:off x="2771800" y="4538343"/>
            <a:ext cx="2304256" cy="2588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09471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163B0B7F-A626-D345-9F57-87B97B194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TW" dirty="0" err="1"/>
              <a:t>Dockerfile</a:t>
            </a:r>
            <a:r>
              <a:rPr lang="zh-TW" altLang="en" dirty="0"/>
              <a:t>：</a:t>
            </a:r>
            <a:r>
              <a:rPr lang="zh-TW" altLang="en-US" dirty="0"/>
              <a:t>訂製</a:t>
            </a:r>
            <a:r>
              <a:rPr lang="en" altLang="zh-TW" dirty="0"/>
              <a:t>Image</a:t>
            </a:r>
            <a:endParaRPr kumimoji="1" lang="zh-TW" altLang="en-US" dirty="0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7370A810-F9EE-594C-B5A6-3691C715D8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>
                <a:latin typeface="+mn-lt"/>
              </a:rPr>
              <a:t>step2-6 </a:t>
            </a:r>
            <a:r>
              <a:rPr lang="en" altLang="zh-TW" b="1" dirty="0"/>
              <a:t>CMD</a:t>
            </a:r>
            <a:r>
              <a:rPr lang="zh-TW" altLang="en" b="1" dirty="0"/>
              <a:t>：</a:t>
            </a:r>
            <a:r>
              <a:rPr lang="zh-TW" altLang="en-US" b="1" dirty="0"/>
              <a:t>預設開啟</a:t>
            </a:r>
            <a:r>
              <a:rPr lang="en" altLang="zh-TW" b="1" dirty="0"/>
              <a:t>container</a:t>
            </a:r>
            <a:r>
              <a:rPr lang="zh-TW" altLang="en-US" b="1" dirty="0"/>
              <a:t>執行的動作</a:t>
            </a:r>
            <a:endParaRPr lang="zh-TW" altLang="en-US" dirty="0"/>
          </a:p>
        </p:txBody>
      </p:sp>
      <p:sp>
        <p:nvSpPr>
          <p:cNvPr id="6" name="文字版面配置區 5">
            <a:extLst>
              <a:ext uri="{FF2B5EF4-FFF2-40B4-BE49-F238E27FC236}">
                <a16:creationId xmlns:a16="http://schemas.microsoft.com/office/drawing/2014/main" id="{01C73B2E-26C7-8A4A-8EAB-F4ABB848920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altLang="zh-TW" sz="1600" dirty="0"/>
              <a:t>Step</a:t>
            </a:r>
          </a:p>
          <a:p>
            <a:r>
              <a:rPr lang="en-US" altLang="zh-TW" sz="1600" dirty="0"/>
              <a:t>2</a:t>
            </a:r>
            <a:endParaRPr lang="zh-TW" altLang="en-US" sz="1600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72F1D19E-ECCD-42C2-A508-F8AE06DCF5E2}" type="slidenum">
              <a:rPr lang="en-US" altLang="zh-TW" smtClean="0"/>
              <a:pPr/>
              <a:t>33</a:t>
            </a:fld>
            <a:endParaRPr lang="en-US" altLang="zh-TW"/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6B012476-9D85-D74C-9009-0AA6D247B485}"/>
              </a:ext>
            </a:extLst>
          </p:cNvPr>
          <p:cNvSpPr>
            <a:spLocks noGrp="1"/>
          </p:cNvSpPr>
          <p:nvPr>
            <p:ph sz="quarter" idx="25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" altLang="zh-TW" sz="1800" b="1" dirty="0">
                <a:solidFill>
                  <a:schemeClr val="bg1">
                    <a:lumMod val="10000"/>
                  </a:schemeClr>
                </a:solidFill>
              </a:rPr>
              <a:t>CMD</a:t>
            </a:r>
            <a:r>
              <a:rPr lang="zh-TW" altLang="en" sz="1800" b="1" dirty="0">
                <a:solidFill>
                  <a:schemeClr val="bg1">
                    <a:lumMod val="10000"/>
                  </a:schemeClr>
                </a:solidFill>
              </a:rPr>
              <a:t>：</a:t>
            </a:r>
            <a:r>
              <a:rPr lang="zh-TW" altLang="en-US" sz="1800" b="1" dirty="0">
                <a:solidFill>
                  <a:schemeClr val="bg1">
                    <a:lumMod val="10000"/>
                  </a:schemeClr>
                </a:solidFill>
              </a:rPr>
              <a:t>預設開啟</a:t>
            </a:r>
            <a:r>
              <a:rPr lang="en" altLang="zh-TW" sz="1800" b="1" dirty="0">
                <a:solidFill>
                  <a:schemeClr val="bg1">
                    <a:lumMod val="10000"/>
                  </a:schemeClr>
                </a:solidFill>
              </a:rPr>
              <a:t>container</a:t>
            </a:r>
            <a:r>
              <a:rPr lang="zh-TW" altLang="en-US" sz="1800" b="1" dirty="0">
                <a:solidFill>
                  <a:schemeClr val="bg1">
                    <a:lumMod val="10000"/>
                  </a:schemeClr>
                </a:solidFill>
              </a:rPr>
              <a:t>執行的動作</a:t>
            </a:r>
            <a:endParaRPr lang="en-US" altLang="zh-TW" sz="1800" b="1" dirty="0">
              <a:solidFill>
                <a:schemeClr val="bg1">
                  <a:lumMod val="10000"/>
                </a:schemeClr>
              </a:solidFill>
            </a:endParaRPr>
          </a:p>
          <a:p>
            <a:r>
              <a:rPr lang="zh-TW" altLang="en-US" sz="1600" dirty="0">
                <a:solidFill>
                  <a:schemeClr val="bg1">
                    <a:lumMod val="10000"/>
                  </a:schemeClr>
                </a:solidFill>
              </a:rPr>
              <a:t>我們可以透過</a:t>
            </a:r>
            <a:r>
              <a:rPr lang="en" altLang="zh-TW" sz="1600" dirty="0">
                <a:solidFill>
                  <a:schemeClr val="bg1">
                    <a:lumMod val="10000"/>
                  </a:schemeClr>
                </a:solidFill>
              </a:rPr>
              <a:t>CMD</a:t>
            </a:r>
            <a:r>
              <a:rPr lang="zh-TW" altLang="en-US" sz="1600" dirty="0">
                <a:solidFill>
                  <a:schemeClr val="bg1">
                    <a:lumMod val="10000"/>
                  </a:schemeClr>
                </a:solidFill>
              </a:rPr>
              <a:t>的指令，來指定開啟</a:t>
            </a:r>
            <a:r>
              <a:rPr lang="en" altLang="zh-TW" sz="1600" dirty="0">
                <a:solidFill>
                  <a:schemeClr val="bg1">
                    <a:lumMod val="10000"/>
                  </a:schemeClr>
                </a:solidFill>
              </a:rPr>
              <a:t>container</a:t>
            </a:r>
            <a:r>
              <a:rPr lang="zh-TW" altLang="en-US" sz="1600" dirty="0">
                <a:solidFill>
                  <a:schemeClr val="bg1">
                    <a:lumMod val="10000"/>
                  </a:schemeClr>
                </a:solidFill>
              </a:rPr>
              <a:t>後預設的動作，如下：</a:t>
            </a:r>
          </a:p>
          <a:p>
            <a:endParaRPr lang="zh-TW" altLang="en-US" sz="1600" dirty="0">
              <a:solidFill>
                <a:schemeClr val="bg1">
                  <a:lumMod val="10000"/>
                </a:schemeClr>
              </a:solidFill>
            </a:endParaRPr>
          </a:p>
          <a:p>
            <a:endParaRPr lang="zh-TW" altLang="en-US" sz="1800" dirty="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C92703C8-0E8B-C74F-8906-3322349DE8B7}"/>
              </a:ext>
            </a:extLst>
          </p:cNvPr>
          <p:cNvSpPr/>
          <p:nvPr/>
        </p:nvSpPr>
        <p:spPr>
          <a:xfrm>
            <a:off x="1115608" y="2132856"/>
            <a:ext cx="6912784" cy="3469106"/>
          </a:xfrm>
          <a:prstGeom prst="rect">
            <a:avLst/>
          </a:prstGeom>
          <a:solidFill>
            <a:schemeClr val="accent6">
              <a:lumMod val="85000"/>
            </a:schemeClr>
          </a:solidFill>
          <a:ln>
            <a:solidFill>
              <a:srgbClr val="2A151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600" dirty="0">
                <a:solidFill>
                  <a:schemeClr val="bg1">
                    <a:lumMod val="10000"/>
                  </a:schemeClr>
                </a:solidFill>
              </a:rPr>
              <a:t>#</a:t>
            </a:r>
            <a:r>
              <a:rPr lang="zh-TW" altLang="en-US" sz="1600" dirty="0">
                <a:solidFill>
                  <a:schemeClr val="bg1">
                    <a:lumMod val="10000"/>
                  </a:schemeClr>
                </a:solidFill>
              </a:rPr>
              <a:t>基於</a:t>
            </a:r>
            <a:r>
              <a:rPr lang="en" altLang="zh-TW" sz="1600" dirty="0">
                <a:solidFill>
                  <a:schemeClr val="bg1">
                    <a:lumMod val="10000"/>
                  </a:schemeClr>
                </a:solidFill>
              </a:rPr>
              <a:t>IMAGE python:3.7</a:t>
            </a:r>
          </a:p>
          <a:p>
            <a:r>
              <a:rPr lang="en" altLang="zh-TW" sz="1600" dirty="0">
                <a:solidFill>
                  <a:schemeClr val="bg1">
                    <a:lumMod val="10000"/>
                  </a:schemeClr>
                </a:solidFill>
              </a:rPr>
              <a:t>FROM python:3.7</a:t>
            </a:r>
          </a:p>
          <a:p>
            <a:r>
              <a:rPr lang="en" altLang="zh-TW" sz="1600" dirty="0">
                <a:solidFill>
                  <a:schemeClr val="bg1">
                    <a:lumMod val="10000"/>
                  </a:schemeClr>
                </a:solidFill>
              </a:rPr>
              <a:t>#</a:t>
            </a:r>
            <a:r>
              <a:rPr lang="zh-TW" altLang="en-US" sz="1600" dirty="0">
                <a:solidFill>
                  <a:schemeClr val="bg1">
                    <a:lumMod val="10000"/>
                  </a:schemeClr>
                </a:solidFill>
              </a:rPr>
              <a:t>添加</a:t>
            </a:r>
            <a:r>
              <a:rPr lang="en" altLang="zh-TW" sz="1600" dirty="0">
                <a:solidFill>
                  <a:schemeClr val="bg1">
                    <a:lumMod val="10000"/>
                  </a:schemeClr>
                </a:solidFill>
              </a:rPr>
              <a:t>FLASK_VER</a:t>
            </a:r>
            <a:r>
              <a:rPr lang="zh-TW" altLang="en-US" sz="1600" dirty="0">
                <a:solidFill>
                  <a:schemeClr val="bg1">
                    <a:lumMod val="10000"/>
                  </a:schemeClr>
                </a:solidFill>
              </a:rPr>
              <a:t>為環境變數，並設置版本為</a:t>
            </a:r>
            <a:r>
              <a:rPr lang="en-US" altLang="zh-TW" sz="1600" dirty="0">
                <a:solidFill>
                  <a:schemeClr val="bg1">
                    <a:lumMod val="10000"/>
                  </a:schemeClr>
                </a:solidFill>
              </a:rPr>
              <a:t>0.12</a:t>
            </a:r>
          </a:p>
          <a:p>
            <a:r>
              <a:rPr lang="en" altLang="zh-TW" sz="1600" dirty="0">
                <a:solidFill>
                  <a:schemeClr val="bg1">
                    <a:lumMod val="10000"/>
                  </a:schemeClr>
                </a:solidFill>
              </a:rPr>
              <a:t>ENV FLASK_VER 0.12</a:t>
            </a:r>
          </a:p>
          <a:p>
            <a:r>
              <a:rPr lang="en" altLang="zh-TW" sz="1600" dirty="0">
                <a:solidFill>
                  <a:schemeClr val="bg1">
                    <a:lumMod val="10000"/>
                  </a:schemeClr>
                </a:solidFill>
              </a:rPr>
              <a:t>#</a:t>
            </a:r>
            <a:r>
              <a:rPr lang="zh-TW" altLang="en-US" sz="1600" dirty="0">
                <a:solidFill>
                  <a:schemeClr val="bg1">
                    <a:lumMod val="10000"/>
                  </a:schemeClr>
                </a:solidFill>
              </a:rPr>
              <a:t>更新</a:t>
            </a:r>
            <a:r>
              <a:rPr lang="en" altLang="zh-TW" sz="1600" dirty="0">
                <a:solidFill>
                  <a:schemeClr val="bg1">
                    <a:lumMod val="10000"/>
                  </a:schemeClr>
                </a:solidFill>
              </a:rPr>
              <a:t>apt</a:t>
            </a:r>
            <a:r>
              <a:rPr lang="zh-TW" altLang="en-US" sz="1600" dirty="0">
                <a:solidFill>
                  <a:schemeClr val="bg1">
                    <a:lumMod val="10000"/>
                  </a:schemeClr>
                </a:solidFill>
              </a:rPr>
              <a:t>套件庫、安裝</a:t>
            </a:r>
            <a:r>
              <a:rPr lang="en" altLang="zh-TW" sz="1600" dirty="0">
                <a:solidFill>
                  <a:schemeClr val="bg1">
                    <a:lumMod val="10000"/>
                  </a:schemeClr>
                </a:solidFill>
              </a:rPr>
              <a:t>Flask</a:t>
            </a:r>
            <a:r>
              <a:rPr lang="zh-TW" altLang="en" sz="1600" dirty="0">
                <a:solidFill>
                  <a:schemeClr val="bg1">
                    <a:lumMod val="10000"/>
                  </a:schemeClr>
                </a:solidFill>
              </a:rPr>
              <a:t>，</a:t>
            </a:r>
            <a:r>
              <a:rPr lang="zh-TW" altLang="en-US" sz="1600" dirty="0">
                <a:solidFill>
                  <a:schemeClr val="bg1">
                    <a:lumMod val="10000"/>
                  </a:schemeClr>
                </a:solidFill>
              </a:rPr>
              <a:t>版本由</a:t>
            </a:r>
            <a:r>
              <a:rPr lang="en" altLang="zh-TW" sz="1600" dirty="0">
                <a:solidFill>
                  <a:schemeClr val="bg1">
                    <a:lumMod val="10000"/>
                  </a:schemeClr>
                </a:solidFill>
              </a:rPr>
              <a:t>FLASK_VER</a:t>
            </a:r>
            <a:r>
              <a:rPr lang="zh-TW" altLang="en-US" sz="1600" dirty="0">
                <a:solidFill>
                  <a:schemeClr val="bg1">
                    <a:lumMod val="10000"/>
                  </a:schemeClr>
                </a:solidFill>
              </a:rPr>
              <a:t>讀入、安裝</a:t>
            </a:r>
            <a:r>
              <a:rPr lang="en" altLang="zh-TW" sz="1600" dirty="0">
                <a:solidFill>
                  <a:schemeClr val="bg1">
                    <a:lumMod val="10000"/>
                  </a:schemeClr>
                </a:solidFill>
              </a:rPr>
              <a:t>VIM</a:t>
            </a:r>
          </a:p>
          <a:p>
            <a:r>
              <a:rPr lang="en" altLang="zh-TW" sz="1600" dirty="0">
                <a:solidFill>
                  <a:schemeClr val="bg1">
                    <a:lumMod val="10000"/>
                  </a:schemeClr>
                </a:solidFill>
              </a:rPr>
              <a:t>RUN apt-get update -</a:t>
            </a:r>
            <a:r>
              <a:rPr lang="en" altLang="zh-TW" sz="1600" dirty="0" err="1">
                <a:solidFill>
                  <a:schemeClr val="bg1">
                    <a:lumMod val="10000"/>
                  </a:schemeClr>
                </a:solidFill>
              </a:rPr>
              <a:t>qq</a:t>
            </a:r>
            <a:r>
              <a:rPr lang="en" altLang="zh-TW" sz="1600" dirty="0">
                <a:solidFill>
                  <a:schemeClr val="bg1">
                    <a:lumMod val="10000"/>
                  </a:schemeClr>
                </a:solidFill>
              </a:rPr>
              <a:t> \</a:t>
            </a:r>
          </a:p>
          <a:p>
            <a:r>
              <a:rPr lang="en" altLang="zh-TW" sz="1600" dirty="0">
                <a:solidFill>
                  <a:schemeClr val="bg1">
                    <a:lumMod val="10000"/>
                  </a:schemeClr>
                </a:solidFill>
              </a:rPr>
              <a:t>    &amp;&amp; pip install -q flask==$FLASK_VER \</a:t>
            </a:r>
          </a:p>
          <a:p>
            <a:r>
              <a:rPr lang="en" altLang="zh-TW" sz="1600" dirty="0">
                <a:solidFill>
                  <a:schemeClr val="bg1">
                    <a:lumMod val="10000"/>
                  </a:schemeClr>
                </a:solidFill>
              </a:rPr>
              <a:t>    &amp;&amp; apt-get install vim -</a:t>
            </a:r>
            <a:r>
              <a:rPr lang="en" altLang="zh-TW" sz="1600" dirty="0" err="1">
                <a:solidFill>
                  <a:schemeClr val="bg1">
                    <a:lumMod val="10000"/>
                  </a:schemeClr>
                </a:solidFill>
              </a:rPr>
              <a:t>qqy</a:t>
            </a:r>
            <a:endParaRPr lang="en" altLang="zh-TW" sz="1600" dirty="0">
              <a:solidFill>
                <a:schemeClr val="bg1">
                  <a:lumMod val="10000"/>
                </a:schemeClr>
              </a:solidFill>
            </a:endParaRPr>
          </a:p>
          <a:p>
            <a:r>
              <a:rPr lang="en" altLang="zh-TW" sz="1600" dirty="0">
                <a:solidFill>
                  <a:schemeClr val="bg1">
                    <a:lumMod val="10000"/>
                  </a:schemeClr>
                </a:solidFill>
              </a:rPr>
              <a:t>#</a:t>
            </a:r>
            <a:r>
              <a:rPr lang="zh-TW" altLang="en-US" sz="1600" dirty="0">
                <a:solidFill>
                  <a:schemeClr val="bg1">
                    <a:lumMod val="10000"/>
                  </a:schemeClr>
                </a:solidFill>
              </a:rPr>
              <a:t>切換到預設工作目錄</a:t>
            </a:r>
            <a:r>
              <a:rPr lang="en-US" altLang="zh-TW" sz="1600" dirty="0">
                <a:solidFill>
                  <a:schemeClr val="bg1">
                    <a:lumMod val="10000"/>
                  </a:schemeClr>
                </a:solidFill>
              </a:rPr>
              <a:t>/</a:t>
            </a:r>
            <a:r>
              <a:rPr lang="en" altLang="zh-TW" sz="1600" dirty="0" err="1">
                <a:solidFill>
                  <a:schemeClr val="bg1">
                    <a:lumMod val="10000"/>
                  </a:schemeClr>
                </a:solidFill>
              </a:rPr>
              <a:t>tmp</a:t>
            </a:r>
            <a:r>
              <a:rPr lang="en" altLang="zh-TW" sz="1600" dirty="0">
                <a:solidFill>
                  <a:schemeClr val="bg1">
                    <a:lumMod val="10000"/>
                  </a:schemeClr>
                </a:solidFill>
              </a:rPr>
              <a:t>/</a:t>
            </a:r>
            <a:r>
              <a:rPr lang="en" altLang="zh-TW" sz="1600" dirty="0" err="1">
                <a:solidFill>
                  <a:schemeClr val="bg1">
                    <a:lumMod val="10000"/>
                  </a:schemeClr>
                </a:solidFill>
              </a:rPr>
              <a:t>py_code</a:t>
            </a:r>
            <a:endParaRPr lang="en" altLang="zh-TW" sz="1600" dirty="0">
              <a:solidFill>
                <a:schemeClr val="bg1">
                  <a:lumMod val="10000"/>
                </a:schemeClr>
              </a:solidFill>
            </a:endParaRPr>
          </a:p>
          <a:p>
            <a:r>
              <a:rPr lang="en" altLang="zh-TW" sz="1600" dirty="0">
                <a:solidFill>
                  <a:schemeClr val="bg1">
                    <a:lumMod val="10000"/>
                  </a:schemeClr>
                </a:solidFill>
              </a:rPr>
              <a:t>WORKDIR /</a:t>
            </a:r>
            <a:r>
              <a:rPr lang="en" altLang="zh-TW" sz="1600" dirty="0" err="1">
                <a:solidFill>
                  <a:schemeClr val="bg1">
                    <a:lumMod val="10000"/>
                  </a:schemeClr>
                </a:solidFill>
              </a:rPr>
              <a:t>tmp</a:t>
            </a:r>
            <a:r>
              <a:rPr lang="en" altLang="zh-TW" sz="1600" dirty="0">
                <a:solidFill>
                  <a:schemeClr val="bg1">
                    <a:lumMod val="10000"/>
                  </a:schemeClr>
                </a:solidFill>
              </a:rPr>
              <a:t>/</a:t>
            </a:r>
            <a:r>
              <a:rPr lang="en" altLang="zh-TW" sz="1600" dirty="0" err="1">
                <a:solidFill>
                  <a:schemeClr val="bg1">
                    <a:lumMod val="10000"/>
                  </a:schemeClr>
                </a:solidFill>
              </a:rPr>
              <a:t>py_code</a:t>
            </a:r>
            <a:endParaRPr lang="en" altLang="zh-TW" sz="1600" dirty="0">
              <a:solidFill>
                <a:schemeClr val="bg1">
                  <a:lumMod val="10000"/>
                </a:schemeClr>
              </a:solidFill>
            </a:endParaRPr>
          </a:p>
          <a:p>
            <a:r>
              <a:rPr lang="en" altLang="zh-TW" sz="1600" dirty="0">
                <a:solidFill>
                  <a:schemeClr val="bg1">
                    <a:lumMod val="10000"/>
                  </a:schemeClr>
                </a:solidFill>
              </a:rPr>
              <a:t>#</a:t>
            </a:r>
            <a:r>
              <a:rPr lang="zh-TW" altLang="en-US" sz="1600" dirty="0">
                <a:solidFill>
                  <a:schemeClr val="bg1">
                    <a:lumMod val="10000"/>
                  </a:schemeClr>
                </a:solidFill>
              </a:rPr>
              <a:t>將</a:t>
            </a:r>
            <a:r>
              <a:rPr lang="en-US" altLang="zh-TW" sz="1600" dirty="0">
                <a:solidFill>
                  <a:schemeClr val="bg1">
                    <a:lumMod val="10000"/>
                  </a:schemeClr>
                </a:solidFill>
              </a:rPr>
              <a:t>./</a:t>
            </a:r>
            <a:r>
              <a:rPr lang="en" altLang="zh-TW" sz="1600" dirty="0">
                <a:solidFill>
                  <a:schemeClr val="bg1">
                    <a:lumMod val="10000"/>
                  </a:schemeClr>
                </a:solidFill>
              </a:rPr>
              <a:t>code</a:t>
            </a:r>
            <a:r>
              <a:rPr lang="zh-TW" altLang="en-US" sz="1600" dirty="0">
                <a:solidFill>
                  <a:schemeClr val="bg1">
                    <a:lumMod val="10000"/>
                  </a:schemeClr>
                </a:solidFill>
              </a:rPr>
              <a:t>複製到</a:t>
            </a:r>
            <a:r>
              <a:rPr lang="en" altLang="zh-TW" sz="1600" dirty="0">
                <a:solidFill>
                  <a:schemeClr val="bg1">
                    <a:lumMod val="10000"/>
                  </a:schemeClr>
                </a:solidFill>
              </a:rPr>
              <a:t>image</a:t>
            </a:r>
            <a:r>
              <a:rPr lang="zh-TW" altLang="en-US" sz="1600" dirty="0">
                <a:solidFill>
                  <a:schemeClr val="bg1">
                    <a:lumMod val="10000"/>
                  </a:schemeClr>
                </a:solidFill>
              </a:rPr>
              <a:t>的</a:t>
            </a:r>
            <a:r>
              <a:rPr lang="en-US" altLang="zh-TW" sz="1600" dirty="0">
                <a:solidFill>
                  <a:schemeClr val="bg1">
                    <a:lumMod val="10000"/>
                  </a:schemeClr>
                </a:solidFill>
              </a:rPr>
              <a:t>/</a:t>
            </a:r>
            <a:r>
              <a:rPr lang="en" altLang="zh-TW" sz="1600" dirty="0" err="1">
                <a:solidFill>
                  <a:schemeClr val="bg1">
                    <a:lumMod val="10000"/>
                  </a:schemeClr>
                </a:solidFill>
              </a:rPr>
              <a:t>tmp</a:t>
            </a:r>
            <a:r>
              <a:rPr lang="zh-TW" altLang="en-US" sz="1600" dirty="0">
                <a:solidFill>
                  <a:schemeClr val="bg1">
                    <a:lumMod val="10000"/>
                  </a:schemeClr>
                </a:solidFill>
              </a:rPr>
              <a:t>內，並重新命名為</a:t>
            </a:r>
            <a:r>
              <a:rPr lang="en" altLang="zh-TW" sz="1600" dirty="0" err="1">
                <a:solidFill>
                  <a:schemeClr val="bg1">
                    <a:lumMod val="10000"/>
                  </a:schemeClr>
                </a:solidFill>
              </a:rPr>
              <a:t>py_code</a:t>
            </a:r>
            <a:endParaRPr lang="en" altLang="zh-TW" sz="1600" dirty="0">
              <a:solidFill>
                <a:schemeClr val="bg1">
                  <a:lumMod val="10000"/>
                </a:schemeClr>
              </a:solidFill>
            </a:endParaRPr>
          </a:p>
          <a:p>
            <a:r>
              <a:rPr lang="en" altLang="zh-TW" sz="1600" dirty="0">
                <a:solidFill>
                  <a:schemeClr val="bg1">
                    <a:lumMod val="10000"/>
                  </a:schemeClr>
                </a:solidFill>
              </a:rPr>
              <a:t>ADD ./code .</a:t>
            </a:r>
          </a:p>
          <a:p>
            <a:r>
              <a:rPr lang="en-US" altLang="zh-TW" sz="1600" dirty="0">
                <a:solidFill>
                  <a:schemeClr val="bg1">
                    <a:lumMod val="10000"/>
                  </a:schemeClr>
                </a:solidFill>
              </a:rPr>
              <a:t>#</a:t>
            </a:r>
            <a:r>
              <a:rPr lang="zh-TW" altLang="en-US" sz="1600" dirty="0">
                <a:solidFill>
                  <a:schemeClr val="bg1">
                    <a:lumMod val="10000"/>
                  </a:schemeClr>
                </a:solidFill>
              </a:rPr>
              <a:t>預設開啟</a:t>
            </a:r>
            <a:r>
              <a:rPr lang="en" altLang="zh-TW" sz="1600" dirty="0">
                <a:solidFill>
                  <a:schemeClr val="bg1">
                    <a:lumMod val="10000"/>
                  </a:schemeClr>
                </a:solidFill>
              </a:rPr>
              <a:t>container</a:t>
            </a:r>
            <a:r>
              <a:rPr lang="zh-TW" altLang="en-US" sz="1600" dirty="0">
                <a:solidFill>
                  <a:schemeClr val="bg1">
                    <a:lumMod val="10000"/>
                  </a:schemeClr>
                </a:solidFill>
              </a:rPr>
              <a:t>時執行</a:t>
            </a:r>
            <a:r>
              <a:rPr lang="en" altLang="zh-TW" sz="1600" dirty="0" err="1">
                <a:solidFill>
                  <a:schemeClr val="bg1">
                    <a:lumMod val="10000"/>
                  </a:schemeClr>
                </a:solidFill>
              </a:rPr>
              <a:t>app.py</a:t>
            </a:r>
            <a:endParaRPr lang="en" altLang="zh-TW" sz="1600" dirty="0">
              <a:solidFill>
                <a:schemeClr val="bg1">
                  <a:lumMod val="10000"/>
                </a:schemeClr>
              </a:solidFill>
            </a:endParaRPr>
          </a:p>
          <a:p>
            <a:r>
              <a:rPr lang="en" altLang="zh-TW" sz="1600" dirty="0">
                <a:solidFill>
                  <a:schemeClr val="bg1">
                    <a:lumMod val="10000"/>
                  </a:schemeClr>
                </a:solidFill>
              </a:rPr>
              <a:t>CMD python ./</a:t>
            </a:r>
            <a:r>
              <a:rPr lang="en" altLang="zh-TW" sz="1600" dirty="0" err="1">
                <a:solidFill>
                  <a:schemeClr val="bg1">
                    <a:lumMod val="10000"/>
                  </a:schemeClr>
                </a:solidFill>
              </a:rPr>
              <a:t>app.py</a:t>
            </a:r>
            <a:endParaRPr lang="en" altLang="zh-TW" sz="1600" dirty="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FD96869-6E22-EE48-BCA9-254261E0D2DE}"/>
              </a:ext>
            </a:extLst>
          </p:cNvPr>
          <p:cNvSpPr/>
          <p:nvPr/>
        </p:nvSpPr>
        <p:spPr>
          <a:xfrm>
            <a:off x="1439648" y="5725861"/>
            <a:ext cx="669675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</a:rPr>
              <a:t>現在</a:t>
            </a:r>
            <a:r>
              <a:rPr lang="zh-TW" altLang="en-US" sz="2400" dirty="0">
                <a:solidFill>
                  <a:srgbClr val="FF0000"/>
                </a:solidFill>
              </a:rPr>
              <a:t> 我們成功撰寫了我們的第一個</a:t>
            </a:r>
            <a:r>
              <a:rPr lang="en-US" altLang="zh-TW" sz="2400" dirty="0" err="1">
                <a:solidFill>
                  <a:srgbClr val="FF0000"/>
                </a:solidFill>
              </a:rPr>
              <a:t>Dockerfile</a:t>
            </a:r>
            <a:r>
              <a:rPr lang="zh-CN" altLang="en-US" sz="2400" dirty="0">
                <a:solidFill>
                  <a:srgbClr val="FF0000"/>
                </a:solidFill>
              </a:rPr>
              <a:t>了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25734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163B0B7F-A626-D345-9F57-87B97B194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TW" dirty="0" err="1"/>
              <a:t>Dockerfile</a:t>
            </a:r>
            <a:r>
              <a:rPr lang="zh-TW" altLang="en" dirty="0"/>
              <a:t>：</a:t>
            </a:r>
            <a:r>
              <a:rPr lang="zh-TW" altLang="en-US" dirty="0"/>
              <a:t>訂製</a:t>
            </a:r>
            <a:r>
              <a:rPr lang="en" altLang="zh-TW" dirty="0"/>
              <a:t>Image</a:t>
            </a:r>
            <a:endParaRPr kumimoji="1" lang="zh-TW" altLang="en-US" dirty="0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7370A810-F9EE-594C-B5A6-3691C715D8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>
                <a:latin typeface="+mn-lt"/>
              </a:rPr>
              <a:t>step2-7 docker build</a:t>
            </a:r>
            <a:r>
              <a:rPr kumimoji="1" lang="zh-TW" altLang="en-US" dirty="0">
                <a:latin typeface="+mn-lt"/>
              </a:rPr>
              <a:t>：</a:t>
            </a:r>
            <a:r>
              <a:rPr kumimoji="1" lang="en-US" altLang="zh-TW" dirty="0">
                <a:latin typeface="+mn-lt"/>
              </a:rPr>
              <a:t>Image</a:t>
            </a:r>
            <a:r>
              <a:rPr kumimoji="1" lang="zh-CN" altLang="en-US" dirty="0">
                <a:latin typeface="+mn-lt"/>
              </a:rPr>
              <a:t>寫好了</a:t>
            </a:r>
            <a:r>
              <a:rPr kumimoji="1" lang="zh-TW" altLang="en-US" dirty="0">
                <a:latin typeface="+mn-lt"/>
              </a:rPr>
              <a:t> 發功吧！</a:t>
            </a:r>
            <a:endParaRPr lang="zh-TW" altLang="en-US" dirty="0"/>
          </a:p>
        </p:txBody>
      </p:sp>
      <p:sp>
        <p:nvSpPr>
          <p:cNvPr id="6" name="文字版面配置區 5">
            <a:extLst>
              <a:ext uri="{FF2B5EF4-FFF2-40B4-BE49-F238E27FC236}">
                <a16:creationId xmlns:a16="http://schemas.microsoft.com/office/drawing/2014/main" id="{01C73B2E-26C7-8A4A-8EAB-F4ABB848920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altLang="zh-TW" sz="1600" dirty="0"/>
              <a:t>Step</a:t>
            </a:r>
          </a:p>
          <a:p>
            <a:r>
              <a:rPr lang="en-US" altLang="zh-TW" sz="1600" dirty="0"/>
              <a:t>2</a:t>
            </a:r>
            <a:endParaRPr lang="zh-TW" altLang="en-US" sz="1600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72F1D19E-ECCD-42C2-A508-F8AE06DCF5E2}" type="slidenum">
              <a:rPr lang="en-US" altLang="zh-TW" smtClean="0"/>
              <a:pPr/>
              <a:t>34</a:t>
            </a:fld>
            <a:endParaRPr lang="en-US" altLang="zh-TW"/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6B012476-9D85-D74C-9009-0AA6D247B485}"/>
              </a:ext>
            </a:extLst>
          </p:cNvPr>
          <p:cNvSpPr>
            <a:spLocks noGrp="1"/>
          </p:cNvSpPr>
          <p:nvPr>
            <p:ph sz="quarter" idx="25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1600" dirty="0">
                <a:solidFill>
                  <a:schemeClr val="bg1">
                    <a:lumMod val="10000"/>
                  </a:schemeClr>
                </a:solidFill>
              </a:rPr>
              <a:t>撰寫完</a:t>
            </a:r>
            <a:r>
              <a:rPr lang="en" altLang="zh-TW" sz="1600" dirty="0" err="1">
                <a:solidFill>
                  <a:schemeClr val="bg1">
                    <a:lumMod val="10000"/>
                  </a:schemeClr>
                </a:solidFill>
              </a:rPr>
              <a:t>dockerfile</a:t>
            </a:r>
            <a:r>
              <a:rPr lang="zh-TW" altLang="en-US" sz="1600" dirty="0">
                <a:solidFill>
                  <a:schemeClr val="bg1">
                    <a:lumMod val="10000"/>
                  </a:schemeClr>
                </a:solidFill>
              </a:rPr>
              <a:t>後我們需要建構</a:t>
            </a:r>
            <a:r>
              <a:rPr lang="en" altLang="zh-TW" sz="1600" dirty="0">
                <a:solidFill>
                  <a:schemeClr val="bg1">
                    <a:lumMod val="10000"/>
                  </a:schemeClr>
                </a:solidFill>
              </a:rPr>
              <a:t>image</a:t>
            </a:r>
            <a:endParaRPr lang="en-US" altLang="zh-TW" sz="1600" dirty="0">
              <a:solidFill>
                <a:schemeClr val="bg1">
                  <a:lumMod val="10000"/>
                </a:schemeClr>
              </a:solidFill>
            </a:endParaRPr>
          </a:p>
          <a:p>
            <a:r>
              <a:rPr lang="zh-TW" altLang="en-US" sz="1600" dirty="0">
                <a:solidFill>
                  <a:schemeClr val="bg1">
                    <a:lumMod val="10000"/>
                  </a:schemeClr>
                </a:solidFill>
              </a:rPr>
              <a:t>這時候需要用到</a:t>
            </a:r>
            <a:r>
              <a:rPr lang="en-US" altLang="zh-TW" sz="1600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n" altLang="zh-TW" dirty="0">
                <a:solidFill>
                  <a:schemeClr val="bg1">
                    <a:lumMod val="10000"/>
                  </a:schemeClr>
                </a:solidFill>
                <a:highlight>
                  <a:srgbClr val="C0C0C0"/>
                </a:highlight>
              </a:rPr>
              <a:t>docker build</a:t>
            </a:r>
            <a:r>
              <a:rPr lang="en" altLang="zh-TW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zh-TW" altLang="en-US" sz="1600" dirty="0">
                <a:solidFill>
                  <a:schemeClr val="bg1">
                    <a:lumMod val="10000"/>
                  </a:schemeClr>
                </a:solidFill>
              </a:rPr>
              <a:t>指令：</a:t>
            </a:r>
            <a:endParaRPr lang="en-US" altLang="zh-TW" sz="1600" dirty="0">
              <a:solidFill>
                <a:schemeClr val="bg1">
                  <a:lumMod val="10000"/>
                </a:schemeClr>
              </a:solidFill>
            </a:endParaRPr>
          </a:p>
          <a:p>
            <a:endParaRPr lang="en-US" altLang="zh-TW" sz="1600" dirty="0">
              <a:solidFill>
                <a:schemeClr val="bg1">
                  <a:lumMod val="10000"/>
                </a:schemeClr>
              </a:solidFill>
            </a:endParaRPr>
          </a:p>
          <a:p>
            <a:endParaRPr lang="en-US" altLang="zh-TW" sz="1600" dirty="0">
              <a:solidFill>
                <a:schemeClr val="bg1">
                  <a:lumMod val="10000"/>
                </a:schemeClr>
              </a:solidFill>
            </a:endParaRPr>
          </a:p>
          <a:p>
            <a:r>
              <a:rPr lang="zh-TW" altLang="en-US" sz="1600" dirty="0">
                <a:solidFill>
                  <a:schemeClr val="bg1">
                    <a:lumMod val="10000"/>
                  </a:schemeClr>
                </a:solidFill>
              </a:rPr>
              <a:t>試試剛剛寫好的</a:t>
            </a:r>
            <a:r>
              <a:rPr lang="en-US" altLang="zh-TW" sz="1600" dirty="0" err="1">
                <a:solidFill>
                  <a:schemeClr val="bg1">
                    <a:lumMod val="10000"/>
                  </a:schemeClr>
                </a:solidFill>
              </a:rPr>
              <a:t>dockerfile</a:t>
            </a:r>
            <a:r>
              <a:rPr lang="zh-CN" altLang="en-US" sz="1600" dirty="0">
                <a:solidFill>
                  <a:schemeClr val="bg1">
                    <a:lumMod val="10000"/>
                  </a:schemeClr>
                </a:solidFill>
              </a:rPr>
              <a:t>吧</a:t>
            </a:r>
            <a:endParaRPr lang="en-US" altLang="zh-CN" sz="1600" dirty="0">
              <a:solidFill>
                <a:schemeClr val="bg1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altLang="zh-TW" sz="1600" dirty="0">
              <a:solidFill>
                <a:schemeClr val="bg1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altLang="zh-TW" sz="1600" dirty="0">
              <a:solidFill>
                <a:schemeClr val="bg1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altLang="zh-TW" sz="1600" dirty="0">
              <a:solidFill>
                <a:schemeClr val="bg1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altLang="zh-TW" sz="1600" dirty="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C92703C8-0E8B-C74F-8906-3322349DE8B7}"/>
              </a:ext>
            </a:extLst>
          </p:cNvPr>
          <p:cNvSpPr/>
          <p:nvPr/>
        </p:nvSpPr>
        <p:spPr>
          <a:xfrm>
            <a:off x="1115608" y="2060848"/>
            <a:ext cx="6912784" cy="360040"/>
          </a:xfrm>
          <a:prstGeom prst="rect">
            <a:avLst/>
          </a:prstGeom>
          <a:solidFill>
            <a:schemeClr val="accent6">
              <a:lumMod val="85000"/>
            </a:schemeClr>
          </a:solidFill>
          <a:ln>
            <a:solidFill>
              <a:srgbClr val="2A151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1600" dirty="0">
                <a:solidFill>
                  <a:schemeClr val="bg1">
                    <a:lumMod val="10000"/>
                  </a:schemeClr>
                </a:solidFill>
              </a:rPr>
              <a:t>指令：</a:t>
            </a:r>
            <a:r>
              <a:rPr lang="en" altLang="zh-TW" sz="1600" dirty="0">
                <a:solidFill>
                  <a:schemeClr val="bg1">
                    <a:lumMod val="10000"/>
                  </a:schemeClr>
                </a:solidFill>
              </a:rPr>
              <a:t>docker build [</a:t>
            </a:r>
            <a:r>
              <a:rPr lang="zh-TW" altLang="en-US" sz="1600" dirty="0">
                <a:solidFill>
                  <a:schemeClr val="bg1">
                    <a:lumMod val="10000"/>
                  </a:schemeClr>
                </a:solidFill>
              </a:rPr>
              <a:t>參數</a:t>
            </a:r>
            <a:r>
              <a:rPr lang="en-US" altLang="zh-TW" sz="1600" dirty="0">
                <a:solidFill>
                  <a:schemeClr val="bg1">
                    <a:lumMod val="10000"/>
                  </a:schemeClr>
                </a:solidFill>
              </a:rPr>
              <a:t>] &lt;</a:t>
            </a:r>
            <a:r>
              <a:rPr lang="en" altLang="zh-TW" sz="1600" dirty="0" err="1">
                <a:solidFill>
                  <a:schemeClr val="bg1">
                    <a:lumMod val="10000"/>
                  </a:schemeClr>
                </a:solidFill>
              </a:rPr>
              <a:t>dockerfile</a:t>
            </a:r>
            <a:r>
              <a:rPr lang="zh-TW" altLang="en-US" sz="1600" dirty="0">
                <a:solidFill>
                  <a:schemeClr val="bg1">
                    <a:lumMod val="10000"/>
                  </a:schemeClr>
                </a:solidFill>
              </a:rPr>
              <a:t>位置</a:t>
            </a:r>
            <a:r>
              <a:rPr lang="en-US" altLang="zh-TW" sz="1600" dirty="0">
                <a:solidFill>
                  <a:schemeClr val="bg1">
                    <a:lumMod val="10000"/>
                  </a:schemeClr>
                </a:solidFill>
              </a:rPr>
              <a:t>&gt;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CDD99B8-735D-004A-A31D-7B15F566DFA4}"/>
              </a:ext>
            </a:extLst>
          </p:cNvPr>
          <p:cNvSpPr/>
          <p:nvPr/>
        </p:nvSpPr>
        <p:spPr>
          <a:xfrm>
            <a:off x="1115608" y="2919952"/>
            <a:ext cx="6912784" cy="869088"/>
          </a:xfrm>
          <a:prstGeom prst="rect">
            <a:avLst/>
          </a:prstGeom>
          <a:solidFill>
            <a:schemeClr val="accent6">
              <a:lumMod val="85000"/>
            </a:schemeClr>
          </a:solidFill>
          <a:ln>
            <a:solidFill>
              <a:srgbClr val="2A151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" altLang="zh-TW" sz="1600" dirty="0">
                <a:solidFill>
                  <a:schemeClr val="bg1">
                    <a:lumMod val="10000"/>
                  </a:schemeClr>
                </a:solidFill>
              </a:rPr>
              <a:t>docker build -t cy-docker/flask:0.1 .</a:t>
            </a:r>
          </a:p>
          <a:p>
            <a:endParaRPr lang="en" altLang="zh-TW" sz="1600" dirty="0">
              <a:solidFill>
                <a:schemeClr val="bg1">
                  <a:lumMod val="10000"/>
                </a:schemeClr>
              </a:solidFill>
            </a:endParaRPr>
          </a:p>
          <a:p>
            <a:r>
              <a:rPr lang="en" altLang="zh-TW" sz="1600" dirty="0">
                <a:solidFill>
                  <a:schemeClr val="bg1">
                    <a:lumMod val="10000"/>
                  </a:schemeClr>
                </a:solidFill>
              </a:rPr>
              <a:t>-t</a:t>
            </a:r>
            <a:r>
              <a:rPr lang="zh-TW" altLang="en" sz="1600" dirty="0">
                <a:solidFill>
                  <a:schemeClr val="bg1">
                    <a:lumMod val="10000"/>
                  </a:schemeClr>
                </a:solidFill>
              </a:rPr>
              <a:t>：</a:t>
            </a:r>
            <a:r>
              <a:rPr lang="zh-TW" altLang="en-US" sz="1600" dirty="0">
                <a:solidFill>
                  <a:schemeClr val="bg1">
                    <a:lumMod val="10000"/>
                  </a:schemeClr>
                </a:solidFill>
              </a:rPr>
              <a:t>給</a:t>
            </a:r>
            <a:r>
              <a:rPr lang="en" altLang="zh-TW" sz="1600" dirty="0">
                <a:solidFill>
                  <a:schemeClr val="bg1">
                    <a:lumMod val="10000"/>
                  </a:schemeClr>
                </a:solidFill>
              </a:rPr>
              <a:t>images </a:t>
            </a:r>
            <a:r>
              <a:rPr lang="zh-TW" altLang="en-US" sz="1600" dirty="0">
                <a:solidFill>
                  <a:schemeClr val="bg1">
                    <a:lumMod val="10000"/>
                  </a:schemeClr>
                </a:solidFill>
              </a:rPr>
              <a:t>加上標籤，一般建議格式為 </a:t>
            </a:r>
            <a:r>
              <a:rPr lang="en-US" altLang="zh-TW" sz="1600" dirty="0">
                <a:solidFill>
                  <a:schemeClr val="bg1">
                    <a:lumMod val="10000"/>
                  </a:schemeClr>
                </a:solidFill>
              </a:rPr>
              <a:t>&lt;</a:t>
            </a:r>
            <a:r>
              <a:rPr lang="zh-TW" altLang="en-US" sz="1600" dirty="0">
                <a:solidFill>
                  <a:schemeClr val="bg1">
                    <a:lumMod val="10000"/>
                  </a:schemeClr>
                </a:solidFill>
              </a:rPr>
              <a:t>帳號</a:t>
            </a:r>
            <a:r>
              <a:rPr lang="en-US" altLang="zh-TW" sz="1600" dirty="0">
                <a:solidFill>
                  <a:schemeClr val="bg1">
                    <a:lumMod val="10000"/>
                  </a:schemeClr>
                </a:solidFill>
              </a:rPr>
              <a:t>&gt;/&lt;</a:t>
            </a:r>
            <a:r>
              <a:rPr lang="en" altLang="zh-TW" sz="1600" dirty="0">
                <a:solidFill>
                  <a:schemeClr val="bg1">
                    <a:lumMod val="10000"/>
                  </a:schemeClr>
                </a:solidFill>
              </a:rPr>
              <a:t>IMAGE</a:t>
            </a:r>
            <a:r>
              <a:rPr lang="zh-TW" altLang="en-US" sz="1600" dirty="0">
                <a:solidFill>
                  <a:schemeClr val="bg1">
                    <a:lumMod val="10000"/>
                  </a:schemeClr>
                </a:solidFill>
              </a:rPr>
              <a:t>名稱</a:t>
            </a:r>
            <a:r>
              <a:rPr lang="en-US" altLang="zh-TW" sz="1600" dirty="0">
                <a:solidFill>
                  <a:schemeClr val="bg1">
                    <a:lumMod val="10000"/>
                  </a:schemeClr>
                </a:solidFill>
              </a:rPr>
              <a:t>&gt;:&lt;</a:t>
            </a:r>
            <a:r>
              <a:rPr lang="zh-TW" altLang="en-US" sz="1600" dirty="0">
                <a:solidFill>
                  <a:schemeClr val="bg1">
                    <a:lumMod val="10000"/>
                  </a:schemeClr>
                </a:solidFill>
              </a:rPr>
              <a:t>版本</a:t>
            </a:r>
            <a:r>
              <a:rPr lang="en-US" altLang="zh-TW" sz="1600" dirty="0">
                <a:solidFill>
                  <a:schemeClr val="bg1">
                    <a:lumMod val="10000"/>
                  </a:schemeClr>
                </a:solidFill>
              </a:rPr>
              <a:t>&gt;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B01FA87C-E7BC-6143-9A03-9AF045368275}"/>
              </a:ext>
            </a:extLst>
          </p:cNvPr>
          <p:cNvSpPr/>
          <p:nvPr/>
        </p:nvSpPr>
        <p:spPr>
          <a:xfrm>
            <a:off x="4283968" y="3068959"/>
            <a:ext cx="72008" cy="1390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808BD827-E18E-1140-9264-F61AD236B1AD}"/>
              </a:ext>
            </a:extLst>
          </p:cNvPr>
          <p:cNvSpPr/>
          <p:nvPr/>
        </p:nvSpPr>
        <p:spPr>
          <a:xfrm>
            <a:off x="4211960" y="3215996"/>
            <a:ext cx="574610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200" b="1" dirty="0">
                <a:solidFill>
                  <a:srgbClr val="FF0000"/>
                </a:solidFill>
              </a:rPr>
              <a:t>.</a:t>
            </a:r>
            <a:r>
              <a:rPr lang="en-US" altLang="zh-TW" sz="1200" dirty="0"/>
              <a:t> </a:t>
            </a:r>
            <a:r>
              <a:rPr lang="zh-TW" altLang="en-US" sz="1200" dirty="0">
                <a:solidFill>
                  <a:srgbClr val="0070C0"/>
                </a:solidFill>
              </a:rPr>
              <a:t>在同一層資料夾尋找檔名為</a:t>
            </a:r>
            <a:r>
              <a:rPr lang="en" altLang="zh-TW" sz="1200" dirty="0" err="1">
                <a:solidFill>
                  <a:srgbClr val="0070C0"/>
                </a:solidFill>
              </a:rPr>
              <a:t>dockerfile</a:t>
            </a:r>
            <a:r>
              <a:rPr lang="zh-TW" altLang="en-US" sz="1200" dirty="0">
                <a:solidFill>
                  <a:srgbClr val="0070C0"/>
                </a:solidFill>
              </a:rPr>
              <a:t>的檔案構建</a:t>
            </a: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813074ED-EF1E-FE4B-9A8D-12812E3FDB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08" y="3938047"/>
            <a:ext cx="6912784" cy="2840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4744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163B0B7F-A626-D345-9F57-87B97B194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TW" dirty="0" err="1"/>
              <a:t>Dockerfile</a:t>
            </a:r>
            <a:r>
              <a:rPr lang="zh-TW" altLang="en" dirty="0"/>
              <a:t>：</a:t>
            </a:r>
            <a:r>
              <a:rPr lang="zh-TW" altLang="en-US" dirty="0"/>
              <a:t>訂製</a:t>
            </a:r>
            <a:r>
              <a:rPr lang="en" altLang="zh-TW" dirty="0"/>
              <a:t>Image</a:t>
            </a:r>
            <a:endParaRPr kumimoji="1" lang="zh-TW" altLang="en-US" dirty="0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7370A810-F9EE-594C-B5A6-3691C715D8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>
                <a:latin typeface="+mn-lt"/>
              </a:rPr>
              <a:t>step2-7 docker build</a:t>
            </a:r>
            <a:r>
              <a:rPr kumimoji="1" lang="zh-TW" altLang="en-US" dirty="0">
                <a:latin typeface="+mn-lt"/>
              </a:rPr>
              <a:t>：</a:t>
            </a:r>
            <a:r>
              <a:rPr kumimoji="1" lang="en-US" altLang="zh-TW" dirty="0">
                <a:latin typeface="+mn-lt"/>
              </a:rPr>
              <a:t>Image</a:t>
            </a:r>
            <a:r>
              <a:rPr kumimoji="1" lang="zh-CN" altLang="en-US" dirty="0">
                <a:latin typeface="+mn-lt"/>
              </a:rPr>
              <a:t>寫好了</a:t>
            </a:r>
            <a:r>
              <a:rPr kumimoji="1" lang="zh-TW" altLang="en-US" dirty="0">
                <a:latin typeface="+mn-lt"/>
              </a:rPr>
              <a:t> 發功吧！</a:t>
            </a:r>
            <a:endParaRPr lang="zh-TW" altLang="en-US" dirty="0"/>
          </a:p>
        </p:txBody>
      </p:sp>
      <p:sp>
        <p:nvSpPr>
          <p:cNvPr id="6" name="文字版面配置區 5">
            <a:extLst>
              <a:ext uri="{FF2B5EF4-FFF2-40B4-BE49-F238E27FC236}">
                <a16:creationId xmlns:a16="http://schemas.microsoft.com/office/drawing/2014/main" id="{01C73B2E-26C7-8A4A-8EAB-F4ABB848920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altLang="zh-TW" sz="1600" dirty="0"/>
              <a:t>Step</a:t>
            </a:r>
          </a:p>
          <a:p>
            <a:r>
              <a:rPr lang="en-US" altLang="zh-TW" sz="1600" dirty="0"/>
              <a:t>2</a:t>
            </a:r>
            <a:endParaRPr lang="zh-TW" altLang="en-US" sz="1600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72F1D19E-ECCD-42C2-A508-F8AE06DCF5E2}" type="slidenum">
              <a:rPr lang="en-US" altLang="zh-TW" smtClean="0"/>
              <a:pPr/>
              <a:t>35</a:t>
            </a:fld>
            <a:endParaRPr lang="en-US" altLang="zh-TW"/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6B012476-9D85-D74C-9009-0AA6D247B485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971568" y="1124744"/>
            <a:ext cx="7344848" cy="42484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2000" b="1" dirty="0">
                <a:solidFill>
                  <a:schemeClr val="bg1">
                    <a:lumMod val="10000"/>
                  </a:schemeClr>
                </a:solidFill>
              </a:rPr>
              <a:t>探討幾個問題：</a:t>
            </a:r>
          </a:p>
          <a:p>
            <a:pPr marL="0" indent="0">
              <a:buNone/>
            </a:pPr>
            <a:r>
              <a:rPr lang="en" altLang="zh-TW" sz="1600" b="1" dirty="0">
                <a:solidFill>
                  <a:schemeClr val="bg1">
                    <a:lumMod val="10000"/>
                  </a:schemeClr>
                </a:solidFill>
              </a:rPr>
              <a:t>Q1. </a:t>
            </a:r>
            <a:r>
              <a:rPr lang="zh-TW" altLang="en-US" sz="1600" b="1" dirty="0">
                <a:solidFill>
                  <a:schemeClr val="bg1">
                    <a:lumMod val="10000"/>
                  </a:schemeClr>
                </a:solidFill>
              </a:rPr>
              <a:t>不加上</a:t>
            </a:r>
            <a:r>
              <a:rPr lang="en" altLang="zh-TW" sz="1600" b="1" dirty="0">
                <a:solidFill>
                  <a:schemeClr val="bg1">
                    <a:lumMod val="10000"/>
                  </a:schemeClr>
                </a:solidFill>
              </a:rPr>
              <a:t>tag</a:t>
            </a:r>
            <a:r>
              <a:rPr lang="zh-TW" altLang="en-US" sz="1600" b="1" dirty="0">
                <a:solidFill>
                  <a:schemeClr val="bg1">
                    <a:lumMod val="10000"/>
                  </a:schemeClr>
                </a:solidFill>
              </a:rPr>
              <a:t>會怎麼樣？</a:t>
            </a:r>
          </a:p>
          <a:p>
            <a:r>
              <a:rPr lang="en" altLang="zh-TW" sz="1600" dirty="0">
                <a:solidFill>
                  <a:schemeClr val="bg1">
                    <a:lumMod val="10000"/>
                  </a:schemeClr>
                </a:solidFill>
              </a:rPr>
              <a:t>build</a:t>
            </a:r>
            <a:r>
              <a:rPr lang="zh-TW" altLang="en-US" sz="1600" dirty="0">
                <a:solidFill>
                  <a:schemeClr val="bg1">
                    <a:lumMod val="10000"/>
                  </a:schemeClr>
                </a:solidFill>
              </a:rPr>
              <a:t>還是會正常執行，但是</a:t>
            </a:r>
            <a:r>
              <a:rPr lang="en-US" altLang="zh-TW" sz="1600" dirty="0">
                <a:solidFill>
                  <a:schemeClr val="bg1">
                    <a:lumMod val="10000"/>
                  </a:schemeClr>
                </a:solidFill>
              </a:rPr>
              <a:t>&lt;</a:t>
            </a:r>
            <a:r>
              <a:rPr lang="en" altLang="zh-TW" sz="1600" dirty="0">
                <a:solidFill>
                  <a:schemeClr val="bg1">
                    <a:lumMod val="10000"/>
                  </a:schemeClr>
                </a:solidFill>
              </a:rPr>
              <a:t>REPOSITORY&gt;</a:t>
            </a:r>
            <a:r>
              <a:rPr lang="zh-TW" altLang="en-US" sz="1600" dirty="0">
                <a:solidFill>
                  <a:schemeClr val="bg1">
                    <a:lumMod val="10000"/>
                  </a:schemeClr>
                </a:solidFill>
              </a:rPr>
              <a:t>及</a:t>
            </a:r>
            <a:r>
              <a:rPr lang="en-US" altLang="zh-TW" sz="1600" dirty="0">
                <a:solidFill>
                  <a:schemeClr val="bg1">
                    <a:lumMod val="10000"/>
                  </a:schemeClr>
                </a:solidFill>
              </a:rPr>
              <a:t>&lt;</a:t>
            </a:r>
            <a:r>
              <a:rPr lang="en" altLang="zh-TW" sz="1600" dirty="0">
                <a:solidFill>
                  <a:schemeClr val="bg1">
                    <a:lumMod val="10000"/>
                  </a:schemeClr>
                </a:solidFill>
              </a:rPr>
              <a:t>TAG&gt;</a:t>
            </a:r>
            <a:r>
              <a:rPr lang="zh-TW" altLang="en-US" sz="1600" dirty="0">
                <a:solidFill>
                  <a:schemeClr val="bg1">
                    <a:lumMod val="10000"/>
                  </a:schemeClr>
                </a:solidFill>
              </a:rPr>
              <a:t>會變成</a:t>
            </a:r>
            <a:r>
              <a:rPr lang="en-US" altLang="zh-TW" sz="1600" dirty="0">
                <a:solidFill>
                  <a:schemeClr val="bg1">
                    <a:lumMod val="10000"/>
                  </a:schemeClr>
                </a:solidFill>
              </a:rPr>
              <a:t>&lt;</a:t>
            </a:r>
            <a:r>
              <a:rPr lang="en" altLang="zh-TW" sz="1600" dirty="0">
                <a:solidFill>
                  <a:schemeClr val="bg1">
                    <a:lumMod val="10000"/>
                  </a:schemeClr>
                </a:solidFill>
              </a:rPr>
              <a:t>none&gt;</a:t>
            </a:r>
            <a:r>
              <a:rPr lang="zh-TW" altLang="en-US" sz="1600" dirty="0">
                <a:solidFill>
                  <a:schemeClr val="bg1">
                    <a:lumMod val="10000"/>
                  </a:schemeClr>
                </a:solidFill>
              </a:rPr>
              <a:t>造成管理問題。</a:t>
            </a:r>
          </a:p>
          <a:p>
            <a:pPr marL="0" indent="0">
              <a:buNone/>
            </a:pPr>
            <a:r>
              <a:rPr lang="en" altLang="zh-TW" sz="1800" b="1" dirty="0">
                <a:solidFill>
                  <a:schemeClr val="bg1">
                    <a:lumMod val="10000"/>
                  </a:schemeClr>
                </a:solidFill>
              </a:rPr>
              <a:t>Q2. </a:t>
            </a:r>
            <a:r>
              <a:rPr lang="zh-TW" altLang="en-US" sz="1800" b="1" dirty="0">
                <a:solidFill>
                  <a:schemeClr val="bg1">
                    <a:lumMod val="10000"/>
                  </a:schemeClr>
                </a:solidFill>
              </a:rPr>
              <a:t>不加上版本號呢？</a:t>
            </a:r>
          </a:p>
          <a:p>
            <a:r>
              <a:rPr lang="zh-TW" altLang="en-US" sz="1600" dirty="0">
                <a:solidFill>
                  <a:schemeClr val="bg1">
                    <a:lumMod val="10000"/>
                  </a:schemeClr>
                </a:solidFill>
              </a:rPr>
              <a:t>不加上版本號預設會是</a:t>
            </a:r>
            <a:r>
              <a:rPr lang="en" altLang="zh-TW" sz="1600" dirty="0">
                <a:solidFill>
                  <a:schemeClr val="bg1">
                    <a:lumMod val="10000"/>
                  </a:schemeClr>
                </a:solidFill>
              </a:rPr>
              <a:t>latest</a:t>
            </a:r>
            <a:r>
              <a:rPr lang="zh-TW" altLang="en" sz="1600" dirty="0">
                <a:solidFill>
                  <a:schemeClr val="bg1">
                    <a:lumMod val="10000"/>
                  </a:schemeClr>
                </a:solidFill>
              </a:rPr>
              <a:t>，</a:t>
            </a:r>
            <a:r>
              <a:rPr lang="zh-TW" altLang="en-US" sz="1600" dirty="0">
                <a:solidFill>
                  <a:schemeClr val="bg1">
                    <a:lumMod val="10000"/>
                  </a:schemeClr>
                </a:solidFill>
              </a:rPr>
              <a:t>但是當下次以相同的</a:t>
            </a:r>
            <a:r>
              <a:rPr lang="en" altLang="zh-TW" sz="1600" dirty="0">
                <a:solidFill>
                  <a:schemeClr val="bg1">
                    <a:lumMod val="10000"/>
                  </a:schemeClr>
                </a:solidFill>
              </a:rPr>
              <a:t>TAG</a:t>
            </a:r>
            <a:r>
              <a:rPr lang="zh-TW" altLang="en-US" sz="1600" dirty="0">
                <a:solidFill>
                  <a:schemeClr val="bg1">
                    <a:lumMod val="10000"/>
                  </a:schemeClr>
                </a:solidFill>
              </a:rPr>
              <a:t>構建時，這一版的</a:t>
            </a:r>
            <a:r>
              <a:rPr lang="en" altLang="zh-TW" sz="1600" dirty="0">
                <a:solidFill>
                  <a:schemeClr val="bg1">
                    <a:lumMod val="10000"/>
                  </a:schemeClr>
                </a:solidFill>
              </a:rPr>
              <a:t>TAG</a:t>
            </a:r>
            <a:r>
              <a:rPr lang="zh-TW" altLang="en-US" sz="1600" dirty="0">
                <a:solidFill>
                  <a:schemeClr val="bg1">
                    <a:lumMod val="10000"/>
                  </a:schemeClr>
                </a:solidFill>
              </a:rPr>
              <a:t>會被取消。</a:t>
            </a:r>
          </a:p>
          <a:p>
            <a:pPr marL="0" indent="0">
              <a:buNone/>
            </a:pPr>
            <a:r>
              <a:rPr lang="en" altLang="zh-TW" sz="1800" b="1" dirty="0">
                <a:solidFill>
                  <a:schemeClr val="bg1">
                    <a:lumMod val="10000"/>
                  </a:schemeClr>
                </a:solidFill>
              </a:rPr>
              <a:t>Q3. </a:t>
            </a:r>
            <a:r>
              <a:rPr lang="zh-TW" altLang="en-US" sz="1800" b="1" dirty="0">
                <a:solidFill>
                  <a:schemeClr val="bg1">
                    <a:lumMod val="10000"/>
                  </a:schemeClr>
                </a:solidFill>
              </a:rPr>
              <a:t>一定要叫做</a:t>
            </a:r>
            <a:r>
              <a:rPr lang="en" altLang="zh-TW" sz="1800" b="1" dirty="0" err="1">
                <a:solidFill>
                  <a:schemeClr val="bg1">
                    <a:lumMod val="10000"/>
                  </a:schemeClr>
                </a:solidFill>
              </a:rPr>
              <a:t>dockerfile</a:t>
            </a:r>
            <a:r>
              <a:rPr lang="zh-TW" altLang="en-US" sz="1800" b="1" dirty="0">
                <a:solidFill>
                  <a:schemeClr val="bg1">
                    <a:lumMod val="10000"/>
                  </a:schemeClr>
                </a:solidFill>
              </a:rPr>
              <a:t>嗎？</a:t>
            </a:r>
          </a:p>
          <a:p>
            <a:r>
              <a:rPr lang="zh-TW" altLang="en-US" sz="1600" dirty="0">
                <a:solidFill>
                  <a:schemeClr val="bg1">
                    <a:lumMod val="10000"/>
                  </a:schemeClr>
                </a:solidFill>
              </a:rPr>
              <a:t>如果有多個</a:t>
            </a:r>
            <a:r>
              <a:rPr lang="en" altLang="zh-TW" sz="1600" dirty="0" err="1">
                <a:solidFill>
                  <a:schemeClr val="bg1">
                    <a:lumMod val="10000"/>
                  </a:schemeClr>
                </a:solidFill>
              </a:rPr>
              <a:t>dockerfile</a:t>
            </a:r>
            <a:r>
              <a:rPr lang="zh-TW" altLang="en-US" sz="1600" dirty="0">
                <a:solidFill>
                  <a:schemeClr val="bg1">
                    <a:lumMod val="10000"/>
                  </a:schemeClr>
                </a:solidFill>
              </a:rPr>
              <a:t>檔案放在同一個資料夾內，可以使用</a:t>
            </a:r>
            <a:r>
              <a:rPr lang="en-US" altLang="zh-TW" sz="1600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n-US" altLang="zh-TW" sz="1600" dirty="0">
                <a:solidFill>
                  <a:schemeClr val="bg1">
                    <a:lumMod val="10000"/>
                  </a:schemeClr>
                </a:solidFill>
                <a:highlight>
                  <a:srgbClr val="C0C0C0"/>
                </a:highlight>
              </a:rPr>
              <a:t> </a:t>
            </a:r>
            <a:r>
              <a:rPr lang="en-US" altLang="zh-TW" dirty="0">
                <a:solidFill>
                  <a:schemeClr val="bg1">
                    <a:lumMod val="10000"/>
                  </a:schemeClr>
                </a:solidFill>
                <a:highlight>
                  <a:srgbClr val="C0C0C0"/>
                </a:highlight>
              </a:rPr>
              <a:t>-</a:t>
            </a:r>
            <a:r>
              <a:rPr lang="en" altLang="zh-TW" dirty="0">
                <a:solidFill>
                  <a:schemeClr val="bg1">
                    <a:lumMod val="10000"/>
                  </a:schemeClr>
                </a:solidFill>
                <a:highlight>
                  <a:srgbClr val="C0C0C0"/>
                </a:highlight>
              </a:rPr>
              <a:t>f </a:t>
            </a:r>
            <a:r>
              <a:rPr lang="en" altLang="zh-TW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zh-TW" altLang="en-US" sz="1600" dirty="0">
                <a:solidFill>
                  <a:schemeClr val="bg1">
                    <a:lumMod val="10000"/>
                  </a:schemeClr>
                </a:solidFill>
              </a:rPr>
              <a:t>參數，指定</a:t>
            </a:r>
            <a:r>
              <a:rPr lang="en" altLang="zh-TW" sz="1600" dirty="0" err="1">
                <a:solidFill>
                  <a:schemeClr val="bg1">
                    <a:lumMod val="10000"/>
                  </a:schemeClr>
                </a:solidFill>
              </a:rPr>
              <a:t>dockerfile</a:t>
            </a:r>
            <a:endParaRPr lang="en" altLang="zh-TW" sz="1600" dirty="0">
              <a:solidFill>
                <a:schemeClr val="bg1">
                  <a:lumMod val="10000"/>
                </a:schemeClr>
              </a:solidFill>
            </a:endParaRPr>
          </a:p>
          <a:p>
            <a:endParaRPr lang="en" altLang="zh-TW" sz="1600" dirty="0">
              <a:solidFill>
                <a:schemeClr val="bg1">
                  <a:lumMod val="10000"/>
                </a:schemeClr>
              </a:solidFill>
            </a:endParaRPr>
          </a:p>
          <a:p>
            <a:endParaRPr lang="en" altLang="zh-TW" sz="1600" dirty="0">
              <a:solidFill>
                <a:schemeClr val="bg1">
                  <a:lumMod val="10000"/>
                </a:schemeClr>
              </a:solidFill>
            </a:endParaRPr>
          </a:p>
          <a:p>
            <a:endParaRPr lang="en" altLang="zh-TW" sz="1600" dirty="0">
              <a:solidFill>
                <a:schemeClr val="bg1">
                  <a:lumMod val="10000"/>
                </a:schemeClr>
              </a:solidFill>
            </a:endParaRPr>
          </a:p>
          <a:p>
            <a:pPr marL="0" indent="0">
              <a:buNone/>
            </a:pPr>
            <a:r>
              <a:rPr lang="en" altLang="zh-TW" sz="1600" dirty="0">
                <a:solidFill>
                  <a:schemeClr val="bg1">
                    <a:lumMod val="10000"/>
                  </a:schemeClr>
                </a:solidFill>
              </a:rPr>
              <a:t>EX</a:t>
            </a:r>
            <a:r>
              <a:rPr lang="zh-TW" altLang="en-US" sz="1600" dirty="0">
                <a:solidFill>
                  <a:schemeClr val="bg1">
                    <a:lumMod val="10000"/>
                  </a:schemeClr>
                </a:solidFill>
              </a:rPr>
              <a:t>：</a:t>
            </a:r>
            <a:endParaRPr lang="en" altLang="zh-TW" sz="1600" dirty="0">
              <a:solidFill>
                <a:schemeClr val="bg1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altLang="zh-TW" sz="1600" dirty="0">
              <a:solidFill>
                <a:schemeClr val="bg1">
                  <a:lumMod val="10000"/>
                </a:schemeClr>
              </a:solidFill>
            </a:endParaRPr>
          </a:p>
        </p:txBody>
      </p:sp>
      <p:grpSp>
        <p:nvGrpSpPr>
          <p:cNvPr id="21" name="群組 20">
            <a:extLst>
              <a:ext uri="{FF2B5EF4-FFF2-40B4-BE49-F238E27FC236}">
                <a16:creationId xmlns:a16="http://schemas.microsoft.com/office/drawing/2014/main" id="{72383B83-6408-E34B-85A6-35E452E918B4}"/>
              </a:ext>
            </a:extLst>
          </p:cNvPr>
          <p:cNvGrpSpPr/>
          <p:nvPr/>
        </p:nvGrpSpPr>
        <p:grpSpPr>
          <a:xfrm>
            <a:off x="1043560" y="5224495"/>
            <a:ext cx="7200864" cy="902596"/>
            <a:chOff x="971568" y="4345253"/>
            <a:chExt cx="7200864" cy="902596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55D064CE-3A0F-8348-9741-F9149D0B0AF2}"/>
                </a:ext>
              </a:extLst>
            </p:cNvPr>
            <p:cNvSpPr/>
            <p:nvPr/>
          </p:nvSpPr>
          <p:spPr>
            <a:xfrm>
              <a:off x="971568" y="4345253"/>
              <a:ext cx="7200864" cy="902596"/>
            </a:xfrm>
            <a:prstGeom prst="rect">
              <a:avLst/>
            </a:prstGeom>
            <a:solidFill>
              <a:schemeClr val="accent6">
                <a:lumMod val="85000"/>
              </a:schemeClr>
            </a:solidFill>
            <a:ln w="9525">
              <a:solidFill>
                <a:srgbClr val="2A151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" altLang="zh-TW" dirty="0">
                  <a:solidFill>
                    <a:schemeClr val="bg1">
                      <a:lumMod val="10000"/>
                    </a:schemeClr>
                  </a:solidFill>
                </a:rPr>
                <a:t>docker build -t test/test:1 -f </a:t>
              </a:r>
              <a:r>
                <a:rPr lang="en" altLang="zh-TW" dirty="0">
                  <a:solidFill>
                    <a:srgbClr val="0070C0"/>
                  </a:solidFill>
                </a:rPr>
                <a:t>step2-7-test/</a:t>
              </a:r>
              <a:r>
                <a:rPr lang="en" altLang="zh-TW" dirty="0" err="1">
                  <a:solidFill>
                    <a:srgbClr val="0070C0"/>
                  </a:solidFill>
                </a:rPr>
                <a:t>dockerfile</a:t>
              </a:r>
              <a:r>
                <a:rPr lang="en" altLang="zh-TW" dirty="0">
                  <a:solidFill>
                    <a:srgbClr val="0070C0"/>
                  </a:solidFill>
                </a:rPr>
                <a:t>-test </a:t>
              </a:r>
              <a:r>
                <a:rPr lang="en" altLang="zh-TW" dirty="0">
                  <a:solidFill>
                    <a:srgbClr val="FF0000"/>
                  </a:solidFill>
                </a:rPr>
                <a:t>.</a:t>
              </a:r>
            </a:p>
            <a:p>
              <a:endParaRPr lang="en" altLang="zh-TW" dirty="0">
                <a:solidFill>
                  <a:schemeClr val="bg1">
                    <a:lumMod val="10000"/>
                  </a:schemeClr>
                </a:solidFill>
              </a:endParaRPr>
            </a:p>
            <a:p>
              <a:r>
                <a:rPr lang="en" altLang="zh-TW" dirty="0">
                  <a:solidFill>
                    <a:schemeClr val="bg1">
                      <a:lumMod val="10000"/>
                    </a:schemeClr>
                  </a:solidFill>
                </a:rPr>
                <a:t>docker build -t test/test:2 -f </a:t>
              </a:r>
              <a:r>
                <a:rPr lang="en" altLang="zh-TW" dirty="0">
                  <a:solidFill>
                    <a:srgbClr val="0070C0"/>
                  </a:solidFill>
                </a:rPr>
                <a:t>step2-7-test/</a:t>
              </a:r>
              <a:r>
                <a:rPr lang="en" altLang="zh-TW" dirty="0" err="1">
                  <a:solidFill>
                    <a:srgbClr val="0070C0"/>
                  </a:solidFill>
                </a:rPr>
                <a:t>dockerfile</a:t>
              </a:r>
              <a:r>
                <a:rPr lang="en" altLang="zh-TW" dirty="0">
                  <a:solidFill>
                    <a:srgbClr val="0070C0"/>
                  </a:solidFill>
                </a:rPr>
                <a:t>-test</a:t>
              </a:r>
              <a:r>
                <a:rPr lang="en" altLang="zh-TW" dirty="0"/>
                <a:t> </a:t>
              </a:r>
              <a:r>
                <a:rPr lang="en" altLang="zh-TW" dirty="0">
                  <a:solidFill>
                    <a:srgbClr val="FF0000"/>
                  </a:solidFill>
                </a:rPr>
                <a:t>./step2-7-test</a:t>
              </a:r>
            </a:p>
          </p:txBody>
        </p:sp>
        <p:sp>
          <p:nvSpPr>
            <p:cNvPr id="16" name="文字方塊 15">
              <a:extLst>
                <a:ext uri="{FF2B5EF4-FFF2-40B4-BE49-F238E27FC236}">
                  <a16:creationId xmlns:a16="http://schemas.microsoft.com/office/drawing/2014/main" id="{581D13CD-7F8D-7A49-A6B7-F63C7E4E1951}"/>
                </a:ext>
              </a:extLst>
            </p:cNvPr>
            <p:cNvSpPr txBox="1"/>
            <p:nvPr/>
          </p:nvSpPr>
          <p:spPr>
            <a:xfrm>
              <a:off x="3815916" y="4653136"/>
              <a:ext cx="151216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sz="1100" dirty="0" err="1">
                  <a:solidFill>
                    <a:srgbClr val="0070C0"/>
                  </a:solidFill>
                </a:rPr>
                <a:t>dockerfile</a:t>
              </a:r>
              <a:r>
                <a:rPr kumimoji="1" lang="en-US" altLang="zh-TW" sz="1100" dirty="0">
                  <a:solidFill>
                    <a:srgbClr val="0070C0"/>
                  </a:solidFill>
                </a:rPr>
                <a:t> </a:t>
              </a:r>
              <a:r>
                <a:rPr kumimoji="1" lang="zh-CN" altLang="en-US" sz="1100" dirty="0">
                  <a:solidFill>
                    <a:srgbClr val="0070C0"/>
                  </a:solidFill>
                </a:rPr>
                <a:t>檔案位置</a:t>
              </a:r>
              <a:endParaRPr kumimoji="1" lang="zh-TW" altLang="en-US" sz="1100" dirty="0">
                <a:solidFill>
                  <a:srgbClr val="0070C0"/>
                </a:solidFill>
              </a:endParaRPr>
            </a:p>
          </p:txBody>
        </p:sp>
        <p:sp>
          <p:nvSpPr>
            <p:cNvPr id="17" name="文字方塊 16">
              <a:extLst>
                <a:ext uri="{FF2B5EF4-FFF2-40B4-BE49-F238E27FC236}">
                  <a16:creationId xmlns:a16="http://schemas.microsoft.com/office/drawing/2014/main" id="{BED18E3A-D0EC-9A45-9926-E3388D1290F1}"/>
                </a:ext>
              </a:extLst>
            </p:cNvPr>
            <p:cNvSpPr txBox="1"/>
            <p:nvPr/>
          </p:nvSpPr>
          <p:spPr>
            <a:xfrm>
              <a:off x="6171842" y="4653136"/>
              <a:ext cx="194421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TW" altLang="en-US" sz="1100" dirty="0">
                  <a:solidFill>
                    <a:srgbClr val="FF0000"/>
                  </a:solidFill>
                </a:rPr>
                <a:t>要</a:t>
              </a:r>
              <a:r>
                <a:rPr kumimoji="1" lang="en-US" altLang="zh-TW" sz="1100" dirty="0">
                  <a:solidFill>
                    <a:srgbClr val="FF0000"/>
                  </a:solidFill>
                </a:rPr>
                <a:t>volume</a:t>
              </a:r>
              <a:r>
                <a:rPr kumimoji="1" lang="zh-TW" altLang="en-US" sz="1100" dirty="0">
                  <a:solidFill>
                    <a:srgbClr val="FF0000"/>
                  </a:solidFill>
                </a:rPr>
                <a:t> </a:t>
              </a:r>
              <a:r>
                <a:rPr kumimoji="1" lang="en-US" altLang="zh-TW" sz="1100" dirty="0">
                  <a:solidFill>
                    <a:srgbClr val="FF0000"/>
                  </a:solidFill>
                </a:rPr>
                <a:t>mount</a:t>
              </a:r>
              <a:r>
                <a:rPr kumimoji="1" lang="zh-CN" altLang="en-US" sz="1100" dirty="0">
                  <a:solidFill>
                    <a:srgbClr val="FF0000"/>
                  </a:solidFill>
                </a:rPr>
                <a:t>的檔案位置</a:t>
              </a:r>
              <a:endParaRPr kumimoji="1" lang="zh-TW" altLang="en-US" sz="1100" dirty="0">
                <a:solidFill>
                  <a:srgbClr val="FF0000"/>
                </a:solidFill>
              </a:endParaRPr>
            </a:p>
          </p:txBody>
        </p:sp>
      </p:grpSp>
      <p:pic>
        <p:nvPicPr>
          <p:cNvPr id="19" name="圖片 18">
            <a:extLst>
              <a:ext uri="{FF2B5EF4-FFF2-40B4-BE49-F238E27FC236}">
                <a16:creationId xmlns:a16="http://schemas.microsoft.com/office/drawing/2014/main" id="{5E9EF561-36D5-4B44-B532-0F39DE0F0F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6" y="1034516"/>
            <a:ext cx="6984792" cy="3415306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8C304525-CF67-354C-AE20-5AA6310130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0034" y="1701031"/>
            <a:ext cx="7088116" cy="3415306"/>
          </a:xfrm>
          <a:prstGeom prst="rect">
            <a:avLst/>
          </a:prstGeom>
        </p:spPr>
      </p:pic>
      <p:sp>
        <p:nvSpPr>
          <p:cNvPr id="22" name="矩形 21">
            <a:extLst>
              <a:ext uri="{FF2B5EF4-FFF2-40B4-BE49-F238E27FC236}">
                <a16:creationId xmlns:a16="http://schemas.microsoft.com/office/drawing/2014/main" id="{DCAF3263-48BD-D14C-8155-B26F2CBF3021}"/>
              </a:ext>
            </a:extLst>
          </p:cNvPr>
          <p:cNvSpPr/>
          <p:nvPr/>
        </p:nvSpPr>
        <p:spPr>
          <a:xfrm>
            <a:off x="35496" y="4026860"/>
            <a:ext cx="1728216" cy="18000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E7E25483-8D95-1F49-BAFE-DD6E86E0FCE5}"/>
              </a:ext>
            </a:extLst>
          </p:cNvPr>
          <p:cNvSpPr/>
          <p:nvPr/>
        </p:nvSpPr>
        <p:spPr>
          <a:xfrm>
            <a:off x="6588224" y="5331592"/>
            <a:ext cx="216048" cy="2007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07C3F56D-91B5-9D45-A2CE-45006EE04FD3}"/>
              </a:ext>
            </a:extLst>
          </p:cNvPr>
          <p:cNvSpPr/>
          <p:nvPr/>
        </p:nvSpPr>
        <p:spPr>
          <a:xfrm>
            <a:off x="1968244" y="4570627"/>
            <a:ext cx="2819780" cy="2265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B450AA56-F92D-7F4D-8522-E955B206CB1E}"/>
              </a:ext>
            </a:extLst>
          </p:cNvPr>
          <p:cNvSpPr/>
          <p:nvPr/>
        </p:nvSpPr>
        <p:spPr>
          <a:xfrm>
            <a:off x="6588224" y="5800559"/>
            <a:ext cx="1512168" cy="30130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957856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2" grpId="1" animBg="1"/>
      <p:bldP spid="23" grpId="0" animBg="1"/>
      <p:bldP spid="23" grpId="1" animBg="1"/>
      <p:bldP spid="24" grpId="0" animBg="1"/>
      <p:bldP spid="25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163B0B7F-A626-D345-9F57-87B97B194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TW" dirty="0" err="1"/>
              <a:t>Dockerfile</a:t>
            </a:r>
            <a:r>
              <a:rPr lang="zh-TW" altLang="en" dirty="0"/>
              <a:t>：</a:t>
            </a:r>
            <a:r>
              <a:rPr lang="zh-TW" altLang="en-US" dirty="0"/>
              <a:t>訂製</a:t>
            </a:r>
            <a:r>
              <a:rPr lang="en" altLang="zh-TW" dirty="0"/>
              <a:t>Image</a:t>
            </a:r>
            <a:endParaRPr kumimoji="1" lang="zh-TW" altLang="en-US" dirty="0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7370A810-F9EE-594C-B5A6-3691C715D8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>
                <a:latin typeface="+mn-lt"/>
              </a:rPr>
              <a:t>step2-7 </a:t>
            </a:r>
            <a:r>
              <a:rPr lang="en" altLang="zh-TW" b="1" dirty="0"/>
              <a:t>docker image</a:t>
            </a:r>
            <a:r>
              <a:rPr lang="zh-TW" altLang="en-US" b="1" dirty="0"/>
              <a:t> </a:t>
            </a:r>
            <a:r>
              <a:rPr lang="zh-CN" altLang="en-US" b="1" dirty="0"/>
              <a:t>的</a:t>
            </a:r>
            <a:r>
              <a:rPr lang="zh-TW" altLang="en-US" b="1" dirty="0"/>
              <a:t>管理與操作</a:t>
            </a:r>
          </a:p>
        </p:txBody>
      </p:sp>
      <p:sp>
        <p:nvSpPr>
          <p:cNvPr id="6" name="文字版面配置區 5">
            <a:extLst>
              <a:ext uri="{FF2B5EF4-FFF2-40B4-BE49-F238E27FC236}">
                <a16:creationId xmlns:a16="http://schemas.microsoft.com/office/drawing/2014/main" id="{01C73B2E-26C7-8A4A-8EAB-F4ABB848920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altLang="zh-TW" sz="1600" dirty="0"/>
              <a:t>Step</a:t>
            </a:r>
          </a:p>
          <a:p>
            <a:r>
              <a:rPr lang="en-US" altLang="zh-TW" sz="1600" dirty="0"/>
              <a:t>2</a:t>
            </a:r>
            <a:endParaRPr lang="zh-TW" altLang="en-US" sz="1600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72F1D19E-ECCD-42C2-A508-F8AE06DCF5E2}" type="slidenum">
              <a:rPr lang="en-US" altLang="zh-TW" smtClean="0"/>
              <a:pPr/>
              <a:t>36</a:t>
            </a:fld>
            <a:endParaRPr lang="en-US" altLang="zh-TW"/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6B012476-9D85-D74C-9009-0AA6D247B485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971568" y="1124744"/>
            <a:ext cx="7344848" cy="42484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1800" b="1" dirty="0">
                <a:solidFill>
                  <a:schemeClr val="bg1">
                    <a:lumMod val="10000"/>
                  </a:schemeClr>
                </a:solidFill>
              </a:rPr>
              <a:t>針對映像檔</a:t>
            </a:r>
            <a:r>
              <a:rPr lang="en-US" altLang="zh-TW" sz="1800" b="1" dirty="0">
                <a:solidFill>
                  <a:schemeClr val="bg1">
                    <a:lumMod val="10000"/>
                  </a:schemeClr>
                </a:solidFill>
              </a:rPr>
              <a:t>(</a:t>
            </a:r>
            <a:r>
              <a:rPr lang="en" altLang="zh-TW" sz="1800" b="1" dirty="0">
                <a:solidFill>
                  <a:schemeClr val="bg1">
                    <a:lumMod val="10000"/>
                  </a:schemeClr>
                </a:solidFill>
              </a:rPr>
              <a:t>image)</a:t>
            </a:r>
            <a:r>
              <a:rPr lang="zh-TW" altLang="en-US" sz="1800" b="1" dirty="0">
                <a:solidFill>
                  <a:schemeClr val="bg1">
                    <a:lumMod val="10000"/>
                  </a:schemeClr>
                </a:solidFill>
              </a:rPr>
              <a:t>進行查詢：</a:t>
            </a:r>
            <a:r>
              <a:rPr lang="en" altLang="zh-TW" sz="1800" b="1" dirty="0">
                <a:solidFill>
                  <a:schemeClr val="bg1">
                    <a:lumMod val="10000"/>
                  </a:schemeClr>
                </a:solidFill>
              </a:rPr>
              <a:t>docker images</a:t>
            </a:r>
            <a:r>
              <a:rPr lang="zh-TW" altLang="en" sz="1800" b="1" dirty="0">
                <a:solidFill>
                  <a:schemeClr val="bg1">
                    <a:lumMod val="10000"/>
                  </a:schemeClr>
                </a:solidFill>
              </a:rPr>
              <a:t>：</a:t>
            </a:r>
            <a:endParaRPr lang="en" altLang="zh-TW" sz="1800" dirty="0">
              <a:solidFill>
                <a:schemeClr val="bg1">
                  <a:lumMod val="10000"/>
                </a:schemeClr>
              </a:solidFill>
            </a:endParaRPr>
          </a:p>
          <a:p>
            <a:pPr marL="0" indent="0">
              <a:buNone/>
            </a:pPr>
            <a:r>
              <a:rPr lang="zh-TW" altLang="en-US" sz="1600" dirty="0">
                <a:solidFill>
                  <a:schemeClr val="bg1">
                    <a:lumMod val="10000"/>
                  </a:schemeClr>
                </a:solidFill>
              </a:rPr>
              <a:t>前面，我們提到</a:t>
            </a:r>
            <a:r>
              <a:rPr lang="en" altLang="zh-TW" sz="1600" dirty="0">
                <a:solidFill>
                  <a:schemeClr val="bg1">
                    <a:lumMod val="10000"/>
                  </a:schemeClr>
                </a:solidFill>
              </a:rPr>
              <a:t>docker </a:t>
            </a:r>
            <a:r>
              <a:rPr lang="zh-TW" altLang="en-US" sz="1600" dirty="0">
                <a:solidFill>
                  <a:schemeClr val="bg1">
                    <a:lumMod val="10000"/>
                  </a:schemeClr>
                </a:solidFill>
              </a:rPr>
              <a:t>容器都是基於映像檔</a:t>
            </a:r>
            <a:r>
              <a:rPr lang="en-US" altLang="zh-TW" sz="1600" dirty="0">
                <a:solidFill>
                  <a:schemeClr val="bg1">
                    <a:lumMod val="10000"/>
                  </a:schemeClr>
                </a:solidFill>
              </a:rPr>
              <a:t>(</a:t>
            </a:r>
            <a:r>
              <a:rPr lang="en" altLang="zh-TW" sz="1600" dirty="0">
                <a:solidFill>
                  <a:schemeClr val="bg1">
                    <a:lumMod val="10000"/>
                  </a:schemeClr>
                </a:solidFill>
              </a:rPr>
              <a:t>image)</a:t>
            </a:r>
            <a:r>
              <a:rPr lang="zh-TW" altLang="en-US" sz="1600" dirty="0">
                <a:solidFill>
                  <a:schemeClr val="bg1">
                    <a:lumMod val="10000"/>
                  </a:schemeClr>
                </a:solidFill>
              </a:rPr>
              <a:t>所建構的，那我們該如何管理本機的映像檔呢？</a:t>
            </a:r>
          </a:p>
          <a:p>
            <a:r>
              <a:rPr lang="en" altLang="zh-TW" sz="1600" dirty="0">
                <a:solidFill>
                  <a:schemeClr val="bg1">
                    <a:lumMod val="10000"/>
                  </a:schemeClr>
                </a:solidFill>
              </a:rPr>
              <a:t>Docker </a:t>
            </a:r>
            <a:r>
              <a:rPr lang="zh-TW" altLang="en-US" sz="1600" dirty="0">
                <a:solidFill>
                  <a:schemeClr val="bg1">
                    <a:lumMod val="10000"/>
                  </a:schemeClr>
                </a:solidFill>
              </a:rPr>
              <a:t>提供了</a:t>
            </a:r>
            <a:r>
              <a:rPr lang="en" altLang="zh-TW" dirty="0">
                <a:solidFill>
                  <a:schemeClr val="bg1">
                    <a:lumMod val="10000"/>
                  </a:schemeClr>
                </a:solidFill>
              </a:rPr>
              <a:t>docker images</a:t>
            </a:r>
            <a:r>
              <a:rPr lang="zh-TW" altLang="en-US" sz="1600" dirty="0">
                <a:solidFill>
                  <a:schemeClr val="bg1">
                    <a:lumMod val="10000"/>
                  </a:schemeClr>
                </a:solidFill>
              </a:rPr>
              <a:t>這個指令讓我們進行映像檔查詢</a:t>
            </a:r>
            <a:endParaRPr lang="en-US" altLang="zh-TW" sz="1600" dirty="0">
              <a:solidFill>
                <a:schemeClr val="bg1">
                  <a:lumMod val="10000"/>
                </a:schemeClr>
              </a:solidFill>
            </a:endParaRPr>
          </a:p>
          <a:p>
            <a:endParaRPr lang="en-US" altLang="zh-TW" sz="1600" dirty="0">
              <a:solidFill>
                <a:schemeClr val="bg1">
                  <a:lumMod val="10000"/>
                </a:schemeClr>
              </a:solidFill>
            </a:endParaRPr>
          </a:p>
          <a:p>
            <a:endParaRPr lang="en-US" altLang="zh-TW" sz="1600" dirty="0">
              <a:solidFill>
                <a:schemeClr val="bg1">
                  <a:lumMod val="10000"/>
                </a:schemeClr>
              </a:solidFill>
            </a:endParaRPr>
          </a:p>
          <a:p>
            <a:endParaRPr lang="en-US" altLang="zh-TW" sz="1600" dirty="0">
              <a:solidFill>
                <a:schemeClr val="bg1">
                  <a:lumMod val="10000"/>
                </a:schemeClr>
              </a:solidFill>
            </a:endParaRPr>
          </a:p>
          <a:p>
            <a:endParaRPr lang="en-US" altLang="zh-TW" sz="1600" dirty="0">
              <a:solidFill>
                <a:schemeClr val="bg1">
                  <a:lumMod val="10000"/>
                </a:schemeClr>
              </a:solidFill>
            </a:endParaRPr>
          </a:p>
          <a:p>
            <a:pPr marL="0" indent="0">
              <a:buNone/>
            </a:pPr>
            <a:r>
              <a:rPr lang="zh-TW" altLang="en-US" sz="1800" b="1" dirty="0">
                <a:solidFill>
                  <a:schemeClr val="bg1">
                    <a:lumMod val="10000"/>
                  </a:schemeClr>
                </a:solidFill>
              </a:rPr>
              <a:t>針對映像檔</a:t>
            </a:r>
            <a:r>
              <a:rPr lang="en-US" altLang="zh-TW" sz="1800" b="1" dirty="0">
                <a:solidFill>
                  <a:schemeClr val="bg1">
                    <a:lumMod val="10000"/>
                  </a:schemeClr>
                </a:solidFill>
              </a:rPr>
              <a:t>(</a:t>
            </a:r>
            <a:r>
              <a:rPr lang="en" altLang="zh-TW" sz="1800" b="1" dirty="0">
                <a:solidFill>
                  <a:schemeClr val="bg1">
                    <a:lumMod val="10000"/>
                  </a:schemeClr>
                </a:solidFill>
              </a:rPr>
              <a:t>image)</a:t>
            </a:r>
            <a:r>
              <a:rPr lang="zh-TW" altLang="en-US" sz="1800" b="1" dirty="0">
                <a:solidFill>
                  <a:schemeClr val="bg1">
                    <a:lumMod val="10000"/>
                  </a:schemeClr>
                </a:solidFill>
              </a:rPr>
              <a:t>進行刪除：</a:t>
            </a:r>
            <a:r>
              <a:rPr lang="en" altLang="zh-TW" sz="1800" b="1" dirty="0">
                <a:solidFill>
                  <a:schemeClr val="bg1">
                    <a:lumMod val="10000"/>
                  </a:schemeClr>
                </a:solidFill>
              </a:rPr>
              <a:t>docker </a:t>
            </a:r>
            <a:r>
              <a:rPr lang="en" altLang="zh-TW" sz="1800" b="1" dirty="0" err="1">
                <a:solidFill>
                  <a:schemeClr val="bg1">
                    <a:lumMod val="10000"/>
                  </a:schemeClr>
                </a:solidFill>
              </a:rPr>
              <a:t>rmi</a:t>
            </a:r>
            <a:r>
              <a:rPr lang="zh-TW" altLang="en" sz="1800" b="1" dirty="0">
                <a:solidFill>
                  <a:schemeClr val="bg1">
                    <a:lumMod val="10000"/>
                  </a:schemeClr>
                </a:solidFill>
              </a:rPr>
              <a:t>：</a:t>
            </a:r>
            <a:endParaRPr lang="en-US" altLang="zh-TW" sz="1800" b="1" dirty="0">
              <a:solidFill>
                <a:schemeClr val="bg1">
                  <a:lumMod val="10000"/>
                </a:schemeClr>
              </a:solidFill>
            </a:endParaRPr>
          </a:p>
          <a:p>
            <a:pPr marL="0" indent="0">
              <a:buNone/>
            </a:pPr>
            <a:r>
              <a:rPr lang="zh-TW" altLang="en-US" sz="1600" dirty="0">
                <a:solidFill>
                  <a:schemeClr val="bg1">
                    <a:lumMod val="10000"/>
                  </a:schemeClr>
                </a:solidFill>
              </a:rPr>
              <a:t>使用</a:t>
            </a:r>
            <a:r>
              <a:rPr lang="en" altLang="zh-TW" sz="1600" dirty="0">
                <a:solidFill>
                  <a:schemeClr val="bg1">
                    <a:lumMod val="10000"/>
                  </a:schemeClr>
                </a:solidFill>
              </a:rPr>
              <a:t>docker</a:t>
            </a:r>
            <a:r>
              <a:rPr lang="zh-TW" altLang="en-US" sz="1600" dirty="0">
                <a:solidFill>
                  <a:schemeClr val="bg1">
                    <a:lumMod val="10000"/>
                  </a:schemeClr>
                </a:solidFill>
              </a:rPr>
              <a:t>越久，本機內一定會有很多用不到的映像檔，是時候來個大掃除了，這時候我們使用</a:t>
            </a:r>
            <a:r>
              <a:rPr lang="en" altLang="zh-TW" sz="1600" dirty="0">
                <a:solidFill>
                  <a:schemeClr val="bg1">
                    <a:lumMod val="10000"/>
                  </a:schemeClr>
                </a:solidFill>
              </a:rPr>
              <a:t>docker </a:t>
            </a:r>
            <a:r>
              <a:rPr lang="en" altLang="zh-TW" sz="1600" dirty="0" err="1">
                <a:solidFill>
                  <a:schemeClr val="bg1">
                    <a:lumMod val="10000"/>
                  </a:schemeClr>
                </a:solidFill>
              </a:rPr>
              <a:t>rmi</a:t>
            </a:r>
            <a:r>
              <a:rPr lang="zh-TW" altLang="en-US" sz="1600" dirty="0">
                <a:solidFill>
                  <a:schemeClr val="bg1">
                    <a:lumMod val="10000"/>
                  </a:schemeClr>
                </a:solidFill>
              </a:rPr>
              <a:t>這個指令，來刪除用不到的映像檔。</a:t>
            </a:r>
            <a:endParaRPr lang="en" altLang="zh-TW" sz="1600" dirty="0">
              <a:solidFill>
                <a:schemeClr val="bg1">
                  <a:lumMod val="10000"/>
                </a:schemeClr>
              </a:solidFill>
            </a:endParaRPr>
          </a:p>
          <a:p>
            <a:endParaRPr lang="en-US" altLang="zh-TW" sz="1600" dirty="0">
              <a:solidFill>
                <a:schemeClr val="bg1">
                  <a:lumMod val="10000"/>
                </a:schemeClr>
              </a:solidFill>
            </a:endParaRPr>
          </a:p>
          <a:p>
            <a:endParaRPr lang="zh-TW" altLang="en-US" sz="1600" dirty="0">
              <a:solidFill>
                <a:schemeClr val="bg1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" altLang="zh-TW" sz="1600" dirty="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55D064CE-3A0F-8348-9741-F9149D0B0AF2}"/>
              </a:ext>
            </a:extLst>
          </p:cNvPr>
          <p:cNvSpPr/>
          <p:nvPr/>
        </p:nvSpPr>
        <p:spPr>
          <a:xfrm>
            <a:off x="971568" y="2420888"/>
            <a:ext cx="7200864" cy="938600"/>
          </a:xfrm>
          <a:prstGeom prst="rect">
            <a:avLst/>
          </a:prstGeom>
          <a:solidFill>
            <a:schemeClr val="accent6">
              <a:lumMod val="85000"/>
            </a:schemeClr>
          </a:solidFill>
          <a:ln w="9525">
            <a:solidFill>
              <a:srgbClr val="2A151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dirty="0">
                <a:solidFill>
                  <a:schemeClr val="bg1">
                    <a:lumMod val="10000"/>
                  </a:schemeClr>
                </a:solidFill>
              </a:rPr>
              <a:t>指令： </a:t>
            </a:r>
            <a:r>
              <a:rPr lang="en" altLang="zh-TW" dirty="0">
                <a:solidFill>
                  <a:schemeClr val="bg1">
                    <a:lumMod val="10000"/>
                  </a:schemeClr>
                </a:solidFill>
              </a:rPr>
              <a:t>docker images [</a:t>
            </a:r>
            <a:r>
              <a:rPr lang="zh-TW" altLang="en-US" dirty="0">
                <a:solidFill>
                  <a:schemeClr val="bg1">
                    <a:lumMod val="10000"/>
                  </a:schemeClr>
                </a:solidFill>
              </a:rPr>
              <a:t>參數</a:t>
            </a:r>
            <a:r>
              <a:rPr lang="en-US" altLang="zh-TW" dirty="0">
                <a:solidFill>
                  <a:schemeClr val="bg1">
                    <a:lumMod val="10000"/>
                  </a:schemeClr>
                </a:solidFill>
              </a:rPr>
              <a:t>] [</a:t>
            </a:r>
            <a:r>
              <a:rPr lang="en" altLang="zh-TW" dirty="0">
                <a:solidFill>
                  <a:schemeClr val="bg1">
                    <a:lumMod val="10000"/>
                  </a:schemeClr>
                </a:solidFill>
              </a:rPr>
              <a:t>REPOSITORY][:TAG]</a:t>
            </a:r>
          </a:p>
          <a:p>
            <a:r>
              <a:rPr lang="en" altLang="zh-TW" dirty="0">
                <a:solidFill>
                  <a:schemeClr val="bg1">
                    <a:lumMod val="10000"/>
                  </a:schemeClr>
                </a:solidFill>
              </a:rPr>
              <a:t>-q </a:t>
            </a:r>
            <a:r>
              <a:rPr lang="zh-TW" altLang="en-US" dirty="0">
                <a:solidFill>
                  <a:schemeClr val="bg1">
                    <a:lumMod val="10000"/>
                  </a:schemeClr>
                </a:solidFill>
              </a:rPr>
              <a:t>只顯示映像檔</a:t>
            </a:r>
            <a:r>
              <a:rPr lang="en" altLang="zh-TW" dirty="0">
                <a:solidFill>
                  <a:schemeClr val="bg1">
                    <a:lumMod val="10000"/>
                  </a:schemeClr>
                </a:solidFill>
              </a:rPr>
              <a:t>id</a:t>
            </a:r>
            <a:r>
              <a:rPr lang="zh-TW" altLang="en" dirty="0">
                <a:solidFill>
                  <a:schemeClr val="bg1">
                    <a:lumMod val="10000"/>
                  </a:schemeClr>
                </a:solidFill>
              </a:rPr>
              <a:t>，</a:t>
            </a:r>
            <a:r>
              <a:rPr lang="zh-TW" altLang="en-US" dirty="0">
                <a:solidFill>
                  <a:schemeClr val="bg1">
                    <a:lumMod val="10000"/>
                  </a:schemeClr>
                </a:solidFill>
              </a:rPr>
              <a:t>通常配合</a:t>
            </a:r>
            <a:r>
              <a:rPr lang="en" altLang="zh-TW" dirty="0">
                <a:solidFill>
                  <a:schemeClr val="bg1">
                    <a:lumMod val="10000"/>
                  </a:schemeClr>
                </a:solidFill>
              </a:rPr>
              <a:t>docker </a:t>
            </a:r>
            <a:r>
              <a:rPr lang="en" altLang="zh-TW" dirty="0" err="1">
                <a:solidFill>
                  <a:schemeClr val="bg1">
                    <a:lumMod val="10000"/>
                  </a:schemeClr>
                </a:solidFill>
              </a:rPr>
              <a:t>rmi</a:t>
            </a:r>
            <a:r>
              <a:rPr lang="en" altLang="zh-TW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zh-TW" altLang="en-US" dirty="0">
                <a:solidFill>
                  <a:schemeClr val="bg1">
                    <a:lumMod val="10000"/>
                  </a:schemeClr>
                </a:solidFill>
              </a:rPr>
              <a:t>批次刪除映像檔。</a:t>
            </a:r>
            <a:endParaRPr lang="en-US" altLang="zh-TW" dirty="0">
              <a:solidFill>
                <a:schemeClr val="bg1">
                  <a:lumMod val="10000"/>
                </a:schemeClr>
              </a:solidFill>
            </a:endParaRPr>
          </a:p>
          <a:p>
            <a:r>
              <a:rPr lang="en-US" altLang="zh-TW" dirty="0">
                <a:solidFill>
                  <a:schemeClr val="bg1">
                    <a:lumMod val="10000"/>
                  </a:schemeClr>
                </a:solidFill>
              </a:rPr>
              <a:t>EX</a:t>
            </a:r>
            <a:r>
              <a:rPr lang="zh-TW" altLang="en-US" dirty="0">
                <a:solidFill>
                  <a:schemeClr val="bg1">
                    <a:lumMod val="10000"/>
                  </a:schemeClr>
                </a:solidFill>
              </a:rPr>
              <a:t>：</a:t>
            </a:r>
            <a:r>
              <a:rPr lang="en-US" altLang="zh-TW" dirty="0">
                <a:solidFill>
                  <a:schemeClr val="bg1">
                    <a:lumMod val="10000"/>
                  </a:schemeClr>
                </a:solidFill>
              </a:rPr>
              <a:t>docker </a:t>
            </a:r>
            <a:r>
              <a:rPr lang="en-US" altLang="zh-TW" dirty="0" err="1">
                <a:solidFill>
                  <a:schemeClr val="bg1">
                    <a:lumMod val="10000"/>
                  </a:schemeClr>
                </a:solidFill>
              </a:rPr>
              <a:t>rmi</a:t>
            </a:r>
            <a:r>
              <a:rPr lang="en-US" altLang="zh-TW" dirty="0">
                <a:solidFill>
                  <a:schemeClr val="bg1">
                    <a:lumMod val="10000"/>
                  </a:schemeClr>
                </a:solidFill>
              </a:rPr>
              <a:t> `docker images -q`</a:t>
            </a:r>
            <a:endParaRPr lang="zh-TW" altLang="en-US" dirty="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28FA0893-4FFC-CC41-9CE3-5202F19C9CE5}"/>
              </a:ext>
            </a:extLst>
          </p:cNvPr>
          <p:cNvSpPr/>
          <p:nvPr/>
        </p:nvSpPr>
        <p:spPr>
          <a:xfrm>
            <a:off x="971568" y="4372637"/>
            <a:ext cx="7200864" cy="938600"/>
          </a:xfrm>
          <a:prstGeom prst="rect">
            <a:avLst/>
          </a:prstGeom>
          <a:solidFill>
            <a:schemeClr val="accent6">
              <a:lumMod val="85000"/>
            </a:schemeClr>
          </a:solidFill>
          <a:ln w="9525">
            <a:solidFill>
              <a:srgbClr val="2A151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dirty="0">
                <a:solidFill>
                  <a:schemeClr val="bg1">
                    <a:lumMod val="10000"/>
                  </a:schemeClr>
                </a:solidFill>
              </a:rPr>
              <a:t>指令：</a:t>
            </a:r>
            <a:r>
              <a:rPr lang="en" altLang="zh-TW" dirty="0">
                <a:solidFill>
                  <a:schemeClr val="bg1">
                    <a:lumMod val="10000"/>
                  </a:schemeClr>
                </a:solidFill>
              </a:rPr>
              <a:t>docker </a:t>
            </a:r>
            <a:r>
              <a:rPr lang="en" altLang="zh-TW" dirty="0" err="1">
                <a:solidFill>
                  <a:schemeClr val="bg1">
                    <a:lumMod val="10000"/>
                  </a:schemeClr>
                </a:solidFill>
              </a:rPr>
              <a:t>rmi</a:t>
            </a:r>
            <a:r>
              <a:rPr lang="en" altLang="zh-TW" dirty="0">
                <a:solidFill>
                  <a:schemeClr val="bg1">
                    <a:lumMod val="10000"/>
                  </a:schemeClr>
                </a:solidFill>
              </a:rPr>
              <a:t> &lt;</a:t>
            </a:r>
            <a:r>
              <a:rPr lang="zh-TW" altLang="en-US" dirty="0">
                <a:solidFill>
                  <a:schemeClr val="bg1">
                    <a:lumMod val="10000"/>
                  </a:schemeClr>
                </a:solidFill>
              </a:rPr>
              <a:t>參數</a:t>
            </a:r>
            <a:r>
              <a:rPr lang="en-US" altLang="zh-TW" dirty="0">
                <a:solidFill>
                  <a:schemeClr val="bg1">
                    <a:lumMod val="10000"/>
                  </a:schemeClr>
                </a:solidFill>
              </a:rPr>
              <a:t>&gt; &lt;</a:t>
            </a:r>
            <a:r>
              <a:rPr lang="en" altLang="zh-TW" dirty="0">
                <a:solidFill>
                  <a:schemeClr val="bg1">
                    <a:lumMod val="10000"/>
                  </a:schemeClr>
                </a:solidFill>
              </a:rPr>
              <a:t>IMAGE ID&gt;/&lt;REPOSITORY&gt;:&lt;TAG&gt;</a:t>
            </a:r>
          </a:p>
          <a:p>
            <a:r>
              <a:rPr lang="zh-TW" altLang="en-US" dirty="0">
                <a:solidFill>
                  <a:schemeClr val="bg1">
                    <a:lumMod val="10000"/>
                  </a:schemeClr>
                </a:solidFill>
              </a:rPr>
              <a:t>常用參數：</a:t>
            </a:r>
            <a:r>
              <a:rPr lang="en-US" altLang="zh-TW" dirty="0">
                <a:solidFill>
                  <a:schemeClr val="bg1">
                    <a:lumMod val="10000"/>
                  </a:schemeClr>
                </a:solidFill>
              </a:rPr>
              <a:t>-</a:t>
            </a:r>
            <a:r>
              <a:rPr lang="en" altLang="zh-TW" dirty="0">
                <a:solidFill>
                  <a:schemeClr val="bg1">
                    <a:lumMod val="10000"/>
                  </a:schemeClr>
                </a:solidFill>
              </a:rPr>
              <a:t>f </a:t>
            </a:r>
            <a:r>
              <a:rPr lang="zh-TW" altLang="en-US" dirty="0">
                <a:solidFill>
                  <a:schemeClr val="bg1">
                    <a:lumMod val="10000"/>
                  </a:schemeClr>
                </a:solidFill>
              </a:rPr>
              <a:t>強制刪除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5D25AA4-296D-A441-ACFC-0AC76B39963E}"/>
              </a:ext>
            </a:extLst>
          </p:cNvPr>
          <p:cNvSpPr/>
          <p:nvPr/>
        </p:nvSpPr>
        <p:spPr>
          <a:xfrm>
            <a:off x="971568" y="5427809"/>
            <a:ext cx="10239305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zh-TW" altLang="en-US" sz="1400" dirty="0">
                <a:solidFill>
                  <a:schemeClr val="bg1">
                    <a:lumMod val="10000"/>
                  </a:schemeClr>
                </a:solidFill>
              </a:rPr>
              <a:t>註</a:t>
            </a:r>
            <a:r>
              <a:rPr lang="en-US" altLang="zh-TW" sz="1400" dirty="0">
                <a:solidFill>
                  <a:schemeClr val="bg1">
                    <a:lumMod val="10000"/>
                  </a:schemeClr>
                </a:solidFill>
              </a:rPr>
              <a:t>1</a:t>
            </a:r>
            <a:r>
              <a:rPr lang="zh-TW" altLang="en-US" sz="1400" dirty="0">
                <a:solidFill>
                  <a:schemeClr val="bg1">
                    <a:lumMod val="10000"/>
                  </a:schemeClr>
                </a:solidFill>
              </a:rPr>
              <a:t>：移除</a:t>
            </a:r>
            <a:r>
              <a:rPr lang="en" altLang="zh-TW" sz="1400" dirty="0">
                <a:solidFill>
                  <a:schemeClr val="bg1">
                    <a:lumMod val="10000"/>
                  </a:schemeClr>
                </a:solidFill>
              </a:rPr>
              <a:t>image</a:t>
            </a:r>
            <a:r>
              <a:rPr lang="zh-TW" altLang="en-US" sz="1400" dirty="0">
                <a:solidFill>
                  <a:schemeClr val="bg1">
                    <a:lumMod val="10000"/>
                  </a:schemeClr>
                </a:solidFill>
              </a:rPr>
              <a:t>前，要先移除相要先移除相對應的</a:t>
            </a:r>
            <a:r>
              <a:rPr lang="en" altLang="zh-TW" sz="1400" dirty="0">
                <a:solidFill>
                  <a:schemeClr val="bg1">
                    <a:lumMod val="10000"/>
                  </a:schemeClr>
                </a:solidFill>
              </a:rPr>
              <a:t>container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sz="1400" dirty="0">
                <a:solidFill>
                  <a:schemeClr val="bg1">
                    <a:lumMod val="10000"/>
                  </a:schemeClr>
                </a:solidFill>
              </a:rPr>
              <a:t>註</a:t>
            </a:r>
            <a:r>
              <a:rPr lang="en-US" altLang="zh-TW" sz="1400" dirty="0">
                <a:solidFill>
                  <a:schemeClr val="bg1">
                    <a:lumMod val="10000"/>
                  </a:schemeClr>
                </a:solidFill>
              </a:rPr>
              <a:t>2</a:t>
            </a:r>
            <a:r>
              <a:rPr lang="zh-TW" altLang="en-US" sz="1400" dirty="0">
                <a:solidFill>
                  <a:schemeClr val="bg1">
                    <a:lumMod val="10000"/>
                  </a:schemeClr>
                </a:solidFill>
              </a:rPr>
              <a:t>：如果</a:t>
            </a:r>
            <a:r>
              <a:rPr lang="en" altLang="zh-TW" sz="1400" dirty="0">
                <a:solidFill>
                  <a:schemeClr val="bg1">
                    <a:lumMod val="10000"/>
                  </a:schemeClr>
                </a:solidFill>
              </a:rPr>
              <a:t>image</a:t>
            </a:r>
            <a:r>
              <a:rPr lang="zh-TW" altLang="en-US" sz="1400" dirty="0">
                <a:solidFill>
                  <a:schemeClr val="bg1">
                    <a:lumMod val="10000"/>
                  </a:schemeClr>
                </a:solidFill>
              </a:rPr>
              <a:t>的</a:t>
            </a:r>
            <a:r>
              <a:rPr lang="en" altLang="zh-TW" sz="1400" dirty="0">
                <a:solidFill>
                  <a:schemeClr val="bg1">
                    <a:lumMod val="10000"/>
                  </a:schemeClr>
                </a:solidFill>
              </a:rPr>
              <a:t>TAG</a:t>
            </a:r>
            <a:r>
              <a:rPr lang="zh-TW" altLang="en-US" sz="1400" dirty="0">
                <a:solidFill>
                  <a:schemeClr val="bg1">
                    <a:lumMod val="10000"/>
                  </a:schemeClr>
                </a:solidFill>
              </a:rPr>
              <a:t>為</a:t>
            </a:r>
            <a:r>
              <a:rPr lang="en" altLang="zh-TW" sz="1400" dirty="0">
                <a:solidFill>
                  <a:schemeClr val="bg1">
                    <a:lumMod val="10000"/>
                  </a:schemeClr>
                </a:solidFill>
              </a:rPr>
              <a:t>latest</a:t>
            </a:r>
            <a:r>
              <a:rPr lang="zh-TW" altLang="en" sz="1400" dirty="0">
                <a:solidFill>
                  <a:schemeClr val="bg1">
                    <a:lumMod val="10000"/>
                  </a:schemeClr>
                </a:solidFill>
              </a:rPr>
              <a:t>，</a:t>
            </a:r>
            <a:r>
              <a:rPr lang="zh-TW" altLang="en-US" sz="1400" dirty="0">
                <a:solidFill>
                  <a:schemeClr val="bg1">
                    <a:lumMod val="10000"/>
                  </a:schemeClr>
                </a:solidFill>
              </a:rPr>
              <a:t>可以不加上</a:t>
            </a:r>
            <a:r>
              <a:rPr lang="en-US" altLang="zh-TW" sz="1400" dirty="0">
                <a:solidFill>
                  <a:schemeClr val="bg1">
                    <a:lumMod val="10000"/>
                  </a:schemeClr>
                </a:solidFill>
              </a:rPr>
              <a:t>&lt;</a:t>
            </a:r>
            <a:r>
              <a:rPr lang="en" altLang="zh-TW" sz="1400" dirty="0">
                <a:solidFill>
                  <a:schemeClr val="bg1">
                    <a:lumMod val="10000"/>
                  </a:schemeClr>
                </a:solidFill>
              </a:rPr>
              <a:t>TAG&gt;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sz="1400" dirty="0">
                <a:solidFill>
                  <a:schemeClr val="bg1">
                    <a:lumMod val="10000"/>
                  </a:schemeClr>
                </a:solidFill>
              </a:rPr>
              <a:t>註</a:t>
            </a:r>
            <a:r>
              <a:rPr lang="en-US" altLang="zh-TW" sz="1400" dirty="0">
                <a:solidFill>
                  <a:schemeClr val="bg1">
                    <a:lumMod val="10000"/>
                  </a:schemeClr>
                </a:solidFill>
              </a:rPr>
              <a:t>3</a:t>
            </a:r>
            <a:r>
              <a:rPr lang="zh-TW" altLang="en-US" sz="1400" dirty="0">
                <a:solidFill>
                  <a:schemeClr val="bg1">
                    <a:lumMod val="10000"/>
                  </a:schemeClr>
                </a:solidFill>
              </a:rPr>
              <a:t>：當一個</a:t>
            </a:r>
            <a:r>
              <a:rPr lang="en" altLang="zh-TW" sz="1400" dirty="0">
                <a:solidFill>
                  <a:schemeClr val="bg1">
                    <a:lumMod val="10000"/>
                  </a:schemeClr>
                </a:solidFill>
              </a:rPr>
              <a:t>image</a:t>
            </a:r>
            <a:r>
              <a:rPr lang="zh-TW" altLang="en-US" sz="1400" dirty="0">
                <a:solidFill>
                  <a:schemeClr val="bg1">
                    <a:lumMod val="10000"/>
                  </a:schemeClr>
                </a:solidFill>
              </a:rPr>
              <a:t>有多個</a:t>
            </a:r>
            <a:r>
              <a:rPr lang="en" altLang="zh-TW" sz="1400" dirty="0">
                <a:solidFill>
                  <a:schemeClr val="bg1">
                    <a:lumMod val="10000"/>
                  </a:schemeClr>
                </a:solidFill>
              </a:rPr>
              <a:t>tag</a:t>
            </a:r>
            <a:r>
              <a:rPr lang="zh-TW" altLang="en-US" sz="1400" dirty="0">
                <a:solidFill>
                  <a:schemeClr val="bg1">
                    <a:lumMod val="10000"/>
                  </a:schemeClr>
                </a:solidFill>
              </a:rPr>
              <a:t>時，使用</a:t>
            </a:r>
            <a:r>
              <a:rPr lang="en" altLang="zh-TW" sz="1400" dirty="0">
                <a:solidFill>
                  <a:schemeClr val="bg1">
                    <a:lumMod val="10000"/>
                  </a:schemeClr>
                </a:solidFill>
                <a:highlight>
                  <a:srgbClr val="C0C0C0"/>
                </a:highlight>
                <a:latin typeface="Courier New" panose="02070309020205020404" pitchFamily="49" charset="0"/>
              </a:rPr>
              <a:t>image id</a:t>
            </a:r>
            <a:r>
              <a:rPr lang="zh-TW" altLang="en-US" sz="1400" dirty="0">
                <a:solidFill>
                  <a:schemeClr val="bg1">
                    <a:lumMod val="10000"/>
                  </a:schemeClr>
                </a:solidFill>
              </a:rPr>
              <a:t>無法直接移除，若要強制移除，使用</a:t>
            </a:r>
            <a:r>
              <a:rPr lang="en-US" altLang="zh-TW" sz="1400" dirty="0">
                <a:solidFill>
                  <a:schemeClr val="bg1">
                    <a:lumMod val="10000"/>
                  </a:schemeClr>
                </a:solidFill>
                <a:highlight>
                  <a:srgbClr val="C0C0C0"/>
                </a:highlight>
                <a:latin typeface="Courier New" panose="02070309020205020404" pitchFamily="49" charset="0"/>
              </a:rPr>
              <a:t>-</a:t>
            </a:r>
            <a:r>
              <a:rPr lang="en" altLang="zh-TW" sz="1400" dirty="0">
                <a:solidFill>
                  <a:schemeClr val="bg1">
                    <a:lumMod val="10000"/>
                  </a:schemeClr>
                </a:solidFill>
                <a:highlight>
                  <a:srgbClr val="C0C0C0"/>
                </a:highlight>
                <a:latin typeface="Courier New" panose="02070309020205020404" pitchFamily="49" charset="0"/>
              </a:rPr>
              <a:t>f</a:t>
            </a:r>
            <a:r>
              <a:rPr lang="zh-TW" altLang="en-US" sz="1400" dirty="0">
                <a:solidFill>
                  <a:schemeClr val="bg1">
                    <a:lumMod val="10000"/>
                  </a:schemeClr>
                </a:solidFill>
              </a:rPr>
              <a:t>參數</a:t>
            </a:r>
            <a:endParaRPr lang="zh-TW" altLang="en-US" sz="1400" dirty="0">
              <a:solidFill>
                <a:schemeClr val="bg1">
                  <a:lumMod val="1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55013817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163B0B7F-A626-D345-9F57-87B97B194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TW" dirty="0" err="1"/>
              <a:t>Dockerfile</a:t>
            </a:r>
            <a:r>
              <a:rPr lang="zh-TW" altLang="en" dirty="0"/>
              <a:t>：</a:t>
            </a:r>
            <a:r>
              <a:rPr lang="zh-TW" altLang="en-US" dirty="0"/>
              <a:t>訂製</a:t>
            </a:r>
            <a:r>
              <a:rPr lang="en" altLang="zh-TW" dirty="0"/>
              <a:t>Image</a:t>
            </a:r>
            <a:endParaRPr kumimoji="1" lang="zh-TW" altLang="en-US" dirty="0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7370A810-F9EE-594C-B5A6-3691C715D8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>
                <a:latin typeface="+mn-lt"/>
              </a:rPr>
              <a:t>step2-7 </a:t>
            </a:r>
            <a:r>
              <a:rPr lang="en" altLang="zh-TW" b="1" dirty="0"/>
              <a:t>docker image</a:t>
            </a:r>
            <a:r>
              <a:rPr lang="zh-TW" altLang="en-US" b="1" dirty="0"/>
              <a:t> </a:t>
            </a:r>
            <a:r>
              <a:rPr lang="zh-CN" altLang="en-US" b="1" dirty="0"/>
              <a:t>的</a:t>
            </a:r>
            <a:r>
              <a:rPr lang="zh-TW" altLang="en-US" b="1" dirty="0"/>
              <a:t>管理與操作</a:t>
            </a:r>
          </a:p>
        </p:txBody>
      </p:sp>
      <p:sp>
        <p:nvSpPr>
          <p:cNvPr id="6" name="文字版面配置區 5">
            <a:extLst>
              <a:ext uri="{FF2B5EF4-FFF2-40B4-BE49-F238E27FC236}">
                <a16:creationId xmlns:a16="http://schemas.microsoft.com/office/drawing/2014/main" id="{01C73B2E-26C7-8A4A-8EAB-F4ABB848920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altLang="zh-TW" sz="1600" dirty="0"/>
              <a:t>Step</a:t>
            </a:r>
          </a:p>
          <a:p>
            <a:r>
              <a:rPr lang="en-US" altLang="zh-TW" sz="1600" dirty="0"/>
              <a:t>2</a:t>
            </a:r>
            <a:endParaRPr lang="zh-TW" altLang="en-US" sz="1600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72F1D19E-ECCD-42C2-A508-F8AE06DCF5E2}" type="slidenum">
              <a:rPr lang="en-US" altLang="zh-TW" smtClean="0"/>
              <a:pPr/>
              <a:t>37</a:t>
            </a:fld>
            <a:endParaRPr lang="en-US" altLang="zh-TW"/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6B012476-9D85-D74C-9009-0AA6D247B485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971568" y="1124744"/>
            <a:ext cx="7344848" cy="42484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" altLang="zh-TW" sz="1800" b="1" dirty="0">
                <a:solidFill>
                  <a:schemeClr val="bg1">
                    <a:lumMod val="10000"/>
                  </a:schemeClr>
                </a:solidFill>
              </a:rPr>
              <a:t>docker tag </a:t>
            </a:r>
            <a:r>
              <a:rPr lang="zh-TW" altLang="en-US" sz="1800" b="1" dirty="0">
                <a:solidFill>
                  <a:schemeClr val="bg1">
                    <a:lumMod val="10000"/>
                  </a:schemeClr>
                </a:solidFill>
              </a:rPr>
              <a:t>貼個標籤吧</a:t>
            </a:r>
            <a:endParaRPr lang="zh-TW" altLang="en-US" sz="1800" dirty="0">
              <a:solidFill>
                <a:schemeClr val="bg1">
                  <a:lumMod val="10000"/>
                </a:schemeClr>
              </a:solidFill>
            </a:endParaRPr>
          </a:p>
          <a:p>
            <a:pPr marL="0" indent="0">
              <a:buNone/>
            </a:pPr>
            <a:r>
              <a:rPr lang="zh-TW" altLang="en-US" sz="1600" dirty="0">
                <a:solidFill>
                  <a:schemeClr val="bg1">
                    <a:lumMod val="10000"/>
                  </a:schemeClr>
                </a:solidFill>
              </a:rPr>
              <a:t>我們在</a:t>
            </a:r>
            <a:r>
              <a:rPr lang="en" altLang="zh-TW" sz="1600" dirty="0">
                <a:solidFill>
                  <a:schemeClr val="bg1">
                    <a:lumMod val="10000"/>
                  </a:schemeClr>
                </a:solidFill>
              </a:rPr>
              <a:t>build</a:t>
            </a:r>
            <a:r>
              <a:rPr lang="zh-TW" altLang="en-US" sz="1600" dirty="0">
                <a:solidFill>
                  <a:schemeClr val="bg1">
                    <a:lumMod val="10000"/>
                  </a:schemeClr>
                </a:solidFill>
              </a:rPr>
              <a:t>的時候會用</a:t>
            </a:r>
            <a:r>
              <a:rPr lang="en-US" altLang="zh-TW" dirty="0">
                <a:solidFill>
                  <a:schemeClr val="bg1">
                    <a:lumMod val="10000"/>
                  </a:schemeClr>
                </a:solidFill>
              </a:rPr>
              <a:t>-</a:t>
            </a:r>
            <a:r>
              <a:rPr lang="en" altLang="zh-TW" dirty="0">
                <a:solidFill>
                  <a:schemeClr val="bg1">
                    <a:lumMod val="10000"/>
                  </a:schemeClr>
                </a:solidFill>
              </a:rPr>
              <a:t>t</a:t>
            </a:r>
            <a:r>
              <a:rPr lang="zh-TW" altLang="en-US" sz="1600" dirty="0">
                <a:solidFill>
                  <a:schemeClr val="bg1">
                    <a:lumMod val="10000"/>
                  </a:schemeClr>
                </a:solidFill>
              </a:rPr>
              <a:t>來加入</a:t>
            </a:r>
            <a:r>
              <a:rPr lang="en" altLang="zh-TW" sz="1600" dirty="0">
                <a:solidFill>
                  <a:schemeClr val="bg1">
                    <a:lumMod val="10000"/>
                  </a:schemeClr>
                </a:solidFill>
              </a:rPr>
              <a:t>Tag</a:t>
            </a:r>
            <a:r>
              <a:rPr lang="zh-TW" altLang="en" sz="1600" dirty="0">
                <a:solidFill>
                  <a:schemeClr val="bg1">
                    <a:lumMod val="10000"/>
                  </a:schemeClr>
                </a:solidFill>
              </a:rPr>
              <a:t>，</a:t>
            </a:r>
            <a:r>
              <a:rPr lang="zh-TW" altLang="en-US" sz="1600" dirty="0">
                <a:solidFill>
                  <a:schemeClr val="bg1">
                    <a:lumMod val="10000"/>
                  </a:schemeClr>
                </a:solidFill>
              </a:rPr>
              <a:t>方便我們整理。但是，實務上我們可能需要不只一個</a:t>
            </a:r>
            <a:r>
              <a:rPr lang="en" altLang="zh-TW" sz="1600" dirty="0">
                <a:solidFill>
                  <a:schemeClr val="bg1">
                    <a:lumMod val="10000"/>
                  </a:schemeClr>
                </a:solidFill>
              </a:rPr>
              <a:t>Tag</a:t>
            </a:r>
            <a:r>
              <a:rPr lang="zh-TW" altLang="en" sz="1600" dirty="0">
                <a:solidFill>
                  <a:schemeClr val="bg1">
                    <a:lumMod val="10000"/>
                  </a:schemeClr>
                </a:solidFill>
              </a:rPr>
              <a:t>，</a:t>
            </a:r>
            <a:r>
              <a:rPr lang="zh-TW" altLang="en-US" sz="1600" dirty="0">
                <a:solidFill>
                  <a:schemeClr val="bg1">
                    <a:lumMod val="10000"/>
                  </a:schemeClr>
                </a:solidFill>
              </a:rPr>
              <a:t>那我們可不可以對一個</a:t>
            </a:r>
            <a:r>
              <a:rPr lang="en" altLang="zh-TW" sz="1600" dirty="0">
                <a:solidFill>
                  <a:schemeClr val="bg1">
                    <a:lumMod val="10000"/>
                  </a:schemeClr>
                </a:solidFill>
              </a:rPr>
              <a:t>IMAGE</a:t>
            </a:r>
            <a:r>
              <a:rPr lang="zh-TW" altLang="en-US" sz="1600" dirty="0">
                <a:solidFill>
                  <a:schemeClr val="bg1">
                    <a:lumMod val="10000"/>
                  </a:schemeClr>
                </a:solidFill>
              </a:rPr>
              <a:t>下多個</a:t>
            </a:r>
            <a:r>
              <a:rPr lang="en" altLang="zh-TW" sz="1600" dirty="0">
                <a:solidFill>
                  <a:schemeClr val="bg1">
                    <a:lumMod val="10000"/>
                  </a:schemeClr>
                </a:solidFill>
              </a:rPr>
              <a:t>Tag</a:t>
            </a:r>
            <a:r>
              <a:rPr lang="zh-TW" altLang="en-US" sz="1600" dirty="0">
                <a:solidFill>
                  <a:schemeClr val="bg1">
                    <a:lumMod val="10000"/>
                  </a:schemeClr>
                </a:solidFill>
              </a:rPr>
              <a:t>呢</a:t>
            </a:r>
            <a:r>
              <a:rPr lang="en-US" altLang="zh-TW" sz="1600" dirty="0">
                <a:solidFill>
                  <a:schemeClr val="bg1">
                    <a:lumMod val="10000"/>
                  </a:schemeClr>
                </a:solidFill>
              </a:rPr>
              <a:t>?</a:t>
            </a:r>
          </a:p>
          <a:p>
            <a:r>
              <a:rPr lang="zh-TW" altLang="en-US" sz="1600" dirty="0">
                <a:solidFill>
                  <a:schemeClr val="bg1">
                    <a:lumMod val="10000"/>
                  </a:schemeClr>
                </a:solidFill>
              </a:rPr>
              <a:t>這時候可以使用</a:t>
            </a:r>
            <a:r>
              <a:rPr lang="en" altLang="zh-TW" dirty="0">
                <a:solidFill>
                  <a:schemeClr val="bg1">
                    <a:lumMod val="10000"/>
                  </a:schemeClr>
                </a:solidFill>
              </a:rPr>
              <a:t>docker tag</a:t>
            </a:r>
            <a:r>
              <a:rPr lang="zh-TW" altLang="en-US" sz="1600" dirty="0">
                <a:solidFill>
                  <a:schemeClr val="bg1">
                    <a:lumMod val="10000"/>
                  </a:schemeClr>
                </a:solidFill>
              </a:rPr>
              <a:t>這個指令來對</a:t>
            </a:r>
            <a:r>
              <a:rPr lang="en" altLang="zh-TW" sz="1600" dirty="0">
                <a:solidFill>
                  <a:schemeClr val="bg1">
                    <a:lumMod val="10000"/>
                  </a:schemeClr>
                </a:solidFill>
              </a:rPr>
              <a:t>image</a:t>
            </a:r>
            <a:r>
              <a:rPr lang="zh-TW" altLang="en-US" sz="1600" dirty="0">
                <a:solidFill>
                  <a:schemeClr val="bg1">
                    <a:lumMod val="10000"/>
                  </a:schemeClr>
                </a:solidFill>
              </a:rPr>
              <a:t>新增</a:t>
            </a:r>
            <a:r>
              <a:rPr lang="en" altLang="zh-TW" sz="1600" dirty="0">
                <a:solidFill>
                  <a:schemeClr val="bg1">
                    <a:lumMod val="10000"/>
                  </a:schemeClr>
                </a:solidFill>
              </a:rPr>
              <a:t>Tag</a:t>
            </a:r>
          </a:p>
          <a:p>
            <a:endParaRPr lang="en" altLang="zh-TW" sz="1600" dirty="0">
              <a:solidFill>
                <a:schemeClr val="bg1">
                  <a:lumMod val="10000"/>
                </a:schemeClr>
              </a:solidFill>
            </a:endParaRPr>
          </a:p>
          <a:p>
            <a:endParaRPr lang="en" altLang="zh-TW" sz="1600" dirty="0">
              <a:solidFill>
                <a:schemeClr val="bg1">
                  <a:lumMod val="10000"/>
                </a:schemeClr>
              </a:solidFill>
            </a:endParaRPr>
          </a:p>
          <a:p>
            <a:endParaRPr lang="en" altLang="zh-TW" sz="1600" dirty="0">
              <a:solidFill>
                <a:schemeClr val="bg1">
                  <a:lumMod val="10000"/>
                </a:schemeClr>
              </a:solidFill>
            </a:endParaRPr>
          </a:p>
          <a:p>
            <a:endParaRPr lang="en" altLang="zh-TW" sz="1600" dirty="0">
              <a:solidFill>
                <a:schemeClr val="bg1">
                  <a:lumMod val="10000"/>
                </a:schemeClr>
              </a:solidFill>
            </a:endParaRPr>
          </a:p>
          <a:p>
            <a:endParaRPr lang="en" altLang="zh-TW" sz="1600" dirty="0">
              <a:solidFill>
                <a:schemeClr val="bg1">
                  <a:lumMod val="10000"/>
                </a:schemeClr>
              </a:solidFill>
            </a:endParaRPr>
          </a:p>
          <a:p>
            <a:pPr marL="0" indent="0">
              <a:buNone/>
            </a:pPr>
            <a:r>
              <a:rPr lang="en" altLang="zh-TW" sz="1600" dirty="0">
                <a:solidFill>
                  <a:schemeClr val="bg1">
                    <a:lumMod val="10000"/>
                  </a:schemeClr>
                </a:solidFill>
              </a:rPr>
              <a:t>TAG</a:t>
            </a:r>
            <a:r>
              <a:rPr lang="zh-TW" altLang="en-US" sz="1600" dirty="0">
                <a:solidFill>
                  <a:schemeClr val="bg1">
                    <a:lumMod val="10000"/>
                  </a:schemeClr>
                </a:solidFill>
              </a:rPr>
              <a:t>常用的應用場景：</a:t>
            </a:r>
            <a:endParaRPr lang="en-US" altLang="zh-TW" sz="1600" dirty="0">
              <a:solidFill>
                <a:schemeClr val="bg1">
                  <a:lumMod val="10000"/>
                </a:schemeClr>
              </a:solidFill>
            </a:endParaRPr>
          </a:p>
          <a:p>
            <a:pPr marL="0" indent="0">
              <a:buNone/>
            </a:pPr>
            <a:r>
              <a:rPr lang="en-US" altLang="zh-TW" sz="1600" dirty="0">
                <a:solidFill>
                  <a:schemeClr val="bg1">
                    <a:lumMod val="10000"/>
                  </a:schemeClr>
                </a:solidFill>
              </a:rPr>
              <a:t>	</a:t>
            </a:r>
            <a:r>
              <a:rPr lang="zh-TW" altLang="en-US" sz="1600" dirty="0">
                <a:solidFill>
                  <a:schemeClr val="bg1">
                    <a:lumMod val="10000"/>
                  </a:schemeClr>
                </a:solidFill>
              </a:rPr>
              <a:t>版本複雜時，可以對大版本本及最後版本下標籤，方便管理。</a:t>
            </a:r>
          </a:p>
          <a:p>
            <a:pPr marL="0" indent="0">
              <a:buNone/>
            </a:pPr>
            <a:r>
              <a:rPr lang="en" altLang="zh-TW" sz="1800" b="1" dirty="0">
                <a:solidFill>
                  <a:schemeClr val="bg1">
                    <a:lumMod val="10000"/>
                  </a:schemeClr>
                </a:solidFill>
              </a:rPr>
              <a:t>TAG</a:t>
            </a:r>
            <a:r>
              <a:rPr lang="zh-TW" altLang="en-US" sz="1800" b="1" dirty="0">
                <a:solidFill>
                  <a:schemeClr val="bg1">
                    <a:lumMod val="10000"/>
                  </a:schemeClr>
                </a:solidFill>
              </a:rPr>
              <a:t>的移除</a:t>
            </a:r>
            <a:endParaRPr lang="en-US" altLang="zh-TW" sz="1800" b="1" dirty="0">
              <a:solidFill>
                <a:schemeClr val="bg1">
                  <a:lumMod val="10000"/>
                </a:schemeClr>
              </a:solidFill>
            </a:endParaRPr>
          </a:p>
          <a:p>
            <a:pPr marL="0" indent="0">
              <a:buNone/>
            </a:pPr>
            <a:r>
              <a:rPr lang="zh-TW" altLang="en-US" sz="1600" dirty="0">
                <a:solidFill>
                  <a:schemeClr val="bg1">
                    <a:lumMod val="10000"/>
                  </a:schemeClr>
                </a:solidFill>
              </a:rPr>
              <a:t>移除</a:t>
            </a:r>
            <a:r>
              <a:rPr lang="en" altLang="zh-TW" sz="1600" dirty="0">
                <a:solidFill>
                  <a:schemeClr val="bg1">
                    <a:lumMod val="10000"/>
                  </a:schemeClr>
                </a:solidFill>
              </a:rPr>
              <a:t>Tag</a:t>
            </a:r>
            <a:r>
              <a:rPr lang="zh-TW" altLang="en-US" sz="1600" dirty="0">
                <a:solidFill>
                  <a:schemeClr val="bg1">
                    <a:lumMod val="10000"/>
                  </a:schemeClr>
                </a:solidFill>
              </a:rPr>
              <a:t>使用</a:t>
            </a:r>
            <a:r>
              <a:rPr lang="en" altLang="zh-TW" sz="1600" dirty="0">
                <a:solidFill>
                  <a:schemeClr val="bg1">
                    <a:lumMod val="10000"/>
                  </a:schemeClr>
                </a:solidFill>
              </a:rPr>
              <a:t>docker </a:t>
            </a:r>
            <a:r>
              <a:rPr lang="en" altLang="zh-TW" sz="1600" dirty="0" err="1">
                <a:solidFill>
                  <a:schemeClr val="bg1">
                    <a:lumMod val="10000"/>
                  </a:schemeClr>
                </a:solidFill>
              </a:rPr>
              <a:t>rmi</a:t>
            </a:r>
            <a:r>
              <a:rPr lang="en" altLang="zh-TW" sz="1600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zh-TW" altLang="en-US" sz="1600" dirty="0">
                <a:solidFill>
                  <a:schemeClr val="bg1">
                    <a:lumMod val="10000"/>
                  </a:schemeClr>
                </a:solidFill>
              </a:rPr>
              <a:t>指令，例如：</a:t>
            </a:r>
            <a:endParaRPr lang="en-US" altLang="zh-TW" sz="1600" dirty="0">
              <a:solidFill>
                <a:schemeClr val="bg1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altLang="zh-TW" sz="1600" dirty="0">
              <a:solidFill>
                <a:schemeClr val="bg1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altLang="zh-TW" sz="1600" dirty="0">
              <a:solidFill>
                <a:schemeClr val="bg1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zh-TW" altLang="en-US" sz="1600" dirty="0">
              <a:solidFill>
                <a:schemeClr val="bg1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zh-TW" altLang="en-US" sz="1800" b="1" dirty="0">
              <a:solidFill>
                <a:schemeClr val="bg1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" altLang="zh-TW" sz="1600" dirty="0">
              <a:solidFill>
                <a:schemeClr val="bg1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" altLang="zh-TW" sz="1600" dirty="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ACEC61B8-D234-8549-9B92-3986B808F8B7}"/>
              </a:ext>
            </a:extLst>
          </p:cNvPr>
          <p:cNvSpPr/>
          <p:nvPr/>
        </p:nvSpPr>
        <p:spPr>
          <a:xfrm>
            <a:off x="968180" y="2331048"/>
            <a:ext cx="7200864" cy="1241968"/>
          </a:xfrm>
          <a:prstGeom prst="rect">
            <a:avLst/>
          </a:prstGeom>
          <a:solidFill>
            <a:schemeClr val="accent6">
              <a:lumMod val="85000"/>
            </a:schemeClr>
          </a:solidFill>
          <a:ln w="9525">
            <a:solidFill>
              <a:srgbClr val="2A151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1400" dirty="0">
                <a:solidFill>
                  <a:schemeClr val="bg1">
                    <a:lumMod val="10000"/>
                  </a:schemeClr>
                </a:solidFill>
              </a:rPr>
              <a:t>指令： </a:t>
            </a:r>
            <a:r>
              <a:rPr lang="en" altLang="zh-TW" sz="1400" dirty="0">
                <a:solidFill>
                  <a:schemeClr val="bg1">
                    <a:lumMod val="10000"/>
                  </a:schemeClr>
                </a:solidFill>
              </a:rPr>
              <a:t>docker tag &lt;</a:t>
            </a:r>
            <a:r>
              <a:rPr lang="zh-TW" altLang="en-US" sz="1400" dirty="0">
                <a:solidFill>
                  <a:schemeClr val="bg1">
                    <a:lumMod val="10000"/>
                  </a:schemeClr>
                </a:solidFill>
              </a:rPr>
              <a:t>原本</a:t>
            </a:r>
            <a:r>
              <a:rPr lang="en" altLang="zh-TW" sz="1400" dirty="0">
                <a:solidFill>
                  <a:schemeClr val="bg1">
                    <a:lumMod val="10000"/>
                  </a:schemeClr>
                </a:solidFill>
              </a:rPr>
              <a:t>IMAGE</a:t>
            </a:r>
            <a:r>
              <a:rPr lang="zh-TW" altLang="en-US" sz="1400" dirty="0">
                <a:solidFill>
                  <a:schemeClr val="bg1">
                    <a:lumMod val="10000"/>
                  </a:schemeClr>
                </a:solidFill>
              </a:rPr>
              <a:t>資訊</a:t>
            </a:r>
            <a:r>
              <a:rPr lang="en-US" altLang="zh-TW" sz="1400" dirty="0">
                <a:solidFill>
                  <a:schemeClr val="bg1">
                    <a:lumMod val="10000"/>
                  </a:schemeClr>
                </a:solidFill>
              </a:rPr>
              <a:t>(</a:t>
            </a:r>
            <a:r>
              <a:rPr lang="en" altLang="zh-TW" sz="1400" dirty="0">
                <a:solidFill>
                  <a:schemeClr val="bg1">
                    <a:lumMod val="10000"/>
                  </a:schemeClr>
                </a:solidFill>
              </a:rPr>
              <a:t>REPO:TAG </a:t>
            </a:r>
            <a:r>
              <a:rPr lang="zh-TW" altLang="en-US" sz="1400" dirty="0">
                <a:solidFill>
                  <a:schemeClr val="bg1">
                    <a:lumMod val="10000"/>
                  </a:schemeClr>
                </a:solidFill>
              </a:rPr>
              <a:t>或是</a:t>
            </a:r>
            <a:r>
              <a:rPr lang="en" altLang="zh-TW" sz="1400" dirty="0">
                <a:solidFill>
                  <a:schemeClr val="bg1">
                    <a:lumMod val="10000"/>
                  </a:schemeClr>
                </a:solidFill>
              </a:rPr>
              <a:t>ID&gt; &lt;</a:t>
            </a:r>
            <a:r>
              <a:rPr lang="zh-TW" altLang="en-US" sz="1400" dirty="0">
                <a:solidFill>
                  <a:schemeClr val="bg1">
                    <a:lumMod val="10000"/>
                  </a:schemeClr>
                </a:solidFill>
              </a:rPr>
              <a:t>新的</a:t>
            </a:r>
            <a:r>
              <a:rPr lang="en" altLang="zh-TW" sz="1400" dirty="0">
                <a:solidFill>
                  <a:schemeClr val="bg1">
                    <a:lumMod val="10000"/>
                  </a:schemeClr>
                </a:solidFill>
              </a:rPr>
              <a:t>TAG</a:t>
            </a:r>
            <a:r>
              <a:rPr lang="zh-TW" altLang="en-US" sz="1400" dirty="0">
                <a:solidFill>
                  <a:schemeClr val="bg1">
                    <a:lumMod val="10000"/>
                  </a:schemeClr>
                </a:solidFill>
              </a:rPr>
              <a:t>資訊</a:t>
            </a:r>
            <a:r>
              <a:rPr lang="en-US" altLang="zh-TW" sz="1400" dirty="0">
                <a:solidFill>
                  <a:schemeClr val="bg1">
                    <a:lumMod val="10000"/>
                  </a:schemeClr>
                </a:solidFill>
              </a:rPr>
              <a:t>&gt;</a:t>
            </a:r>
          </a:p>
          <a:p>
            <a:r>
              <a:rPr lang="zh-TW" altLang="en-US" sz="1600" dirty="0">
                <a:solidFill>
                  <a:schemeClr val="bg1">
                    <a:lumMod val="10000"/>
                  </a:schemeClr>
                </a:solidFill>
              </a:rPr>
              <a:t>例如：</a:t>
            </a:r>
          </a:p>
          <a:p>
            <a:r>
              <a:rPr lang="en" altLang="zh-TW" sz="1600" dirty="0">
                <a:solidFill>
                  <a:schemeClr val="bg1">
                    <a:lumMod val="10000"/>
                  </a:schemeClr>
                </a:solidFill>
              </a:rPr>
              <a:t>docker tag </a:t>
            </a:r>
            <a:r>
              <a:rPr lang="en" altLang="zh-TW" sz="1600" dirty="0" err="1">
                <a:solidFill>
                  <a:schemeClr val="bg1">
                    <a:lumMod val="10000"/>
                  </a:schemeClr>
                </a:solidFill>
              </a:rPr>
              <a:t>jupyter</a:t>
            </a:r>
            <a:r>
              <a:rPr lang="en" altLang="zh-TW" sz="1600" dirty="0">
                <a:solidFill>
                  <a:schemeClr val="bg1">
                    <a:lumMod val="10000"/>
                  </a:schemeClr>
                </a:solidFill>
              </a:rPr>
              <a:t>/</a:t>
            </a:r>
            <a:r>
              <a:rPr lang="en" altLang="zh-TW" sz="1600" dirty="0" err="1">
                <a:solidFill>
                  <a:schemeClr val="bg1">
                    <a:lumMod val="10000"/>
                  </a:schemeClr>
                </a:solidFill>
              </a:rPr>
              <a:t>base-notebook:latest</a:t>
            </a:r>
            <a:r>
              <a:rPr lang="en" altLang="zh-TW" sz="1600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n" altLang="zh-TW" sz="1600" dirty="0" err="1">
                <a:solidFill>
                  <a:schemeClr val="bg1">
                    <a:lumMod val="10000"/>
                  </a:schemeClr>
                </a:solidFill>
              </a:rPr>
              <a:t>pynb</a:t>
            </a:r>
            <a:endParaRPr lang="en" altLang="zh-TW" sz="1600" dirty="0">
              <a:solidFill>
                <a:schemeClr val="bg1">
                  <a:lumMod val="10000"/>
                </a:schemeClr>
              </a:solidFill>
            </a:endParaRPr>
          </a:p>
          <a:p>
            <a:r>
              <a:rPr lang="zh-TW" altLang="en-US" sz="1600" dirty="0">
                <a:solidFill>
                  <a:schemeClr val="bg1">
                    <a:lumMod val="10000"/>
                  </a:schemeClr>
                </a:solidFill>
              </a:rPr>
              <a:t>也可以用</a:t>
            </a:r>
            <a:r>
              <a:rPr lang="en" altLang="zh-TW" sz="1600" dirty="0">
                <a:solidFill>
                  <a:schemeClr val="bg1">
                    <a:lumMod val="10000"/>
                  </a:schemeClr>
                </a:solidFill>
              </a:rPr>
              <a:t>IMAGE ID</a:t>
            </a:r>
          </a:p>
          <a:p>
            <a:r>
              <a:rPr lang="en" altLang="zh-TW" sz="1600" dirty="0">
                <a:solidFill>
                  <a:schemeClr val="bg1">
                    <a:lumMod val="10000"/>
                  </a:schemeClr>
                </a:solidFill>
              </a:rPr>
              <a:t>docker tag 8253370cbe2d </a:t>
            </a:r>
            <a:r>
              <a:rPr lang="en" altLang="zh-TW" sz="1600" dirty="0" err="1">
                <a:solidFill>
                  <a:schemeClr val="bg1">
                    <a:lumMod val="10000"/>
                  </a:schemeClr>
                </a:solidFill>
              </a:rPr>
              <a:t>jupyter</a:t>
            </a:r>
            <a:endParaRPr lang="en" altLang="zh-TW" sz="1600" dirty="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6321520A-DDF8-2647-94DA-72E4227B59AB}"/>
              </a:ext>
            </a:extLst>
          </p:cNvPr>
          <p:cNvSpPr/>
          <p:nvPr/>
        </p:nvSpPr>
        <p:spPr>
          <a:xfrm>
            <a:off x="968180" y="4984436"/>
            <a:ext cx="7200864" cy="316772"/>
          </a:xfrm>
          <a:prstGeom prst="rect">
            <a:avLst/>
          </a:prstGeom>
          <a:solidFill>
            <a:schemeClr val="accent6">
              <a:lumMod val="85000"/>
            </a:schemeClr>
          </a:solidFill>
          <a:ln w="9525">
            <a:solidFill>
              <a:srgbClr val="2A151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" altLang="zh-TW" sz="1600" dirty="0">
                <a:solidFill>
                  <a:schemeClr val="bg1">
                    <a:lumMod val="10000"/>
                  </a:schemeClr>
                </a:solidFill>
              </a:rPr>
              <a:t>docker </a:t>
            </a:r>
            <a:r>
              <a:rPr lang="en" altLang="zh-TW" sz="1600" dirty="0" err="1">
                <a:solidFill>
                  <a:schemeClr val="bg1">
                    <a:lumMod val="10000"/>
                  </a:schemeClr>
                </a:solidFill>
              </a:rPr>
              <a:t>rmi</a:t>
            </a:r>
            <a:r>
              <a:rPr lang="en" altLang="zh-TW" sz="1600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n" altLang="zh-TW" sz="1600" dirty="0" err="1">
                <a:solidFill>
                  <a:schemeClr val="bg1">
                    <a:lumMod val="10000"/>
                  </a:schemeClr>
                </a:solidFill>
              </a:rPr>
              <a:t>jupyter:latest</a:t>
            </a:r>
            <a:r>
              <a:rPr lang="en" altLang="zh-TW" sz="1600" dirty="0">
                <a:solidFill>
                  <a:schemeClr val="bg1">
                    <a:lumMod val="10000"/>
                  </a:schemeClr>
                </a:solidFill>
              </a:rPr>
              <a:t> 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64585C6-737F-034E-8ABE-55E687C4DB50}"/>
              </a:ext>
            </a:extLst>
          </p:cNvPr>
          <p:cNvSpPr/>
          <p:nvPr/>
        </p:nvSpPr>
        <p:spPr>
          <a:xfrm>
            <a:off x="968180" y="5373216"/>
            <a:ext cx="7996308" cy="10341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400" dirty="0">
                <a:solidFill>
                  <a:schemeClr val="bg1">
                    <a:lumMod val="10000"/>
                  </a:schemeClr>
                </a:solidFill>
              </a:rPr>
              <a:t>當一個</a:t>
            </a:r>
            <a:r>
              <a:rPr lang="en" altLang="zh-TW" sz="1400" dirty="0">
                <a:solidFill>
                  <a:schemeClr val="bg1">
                    <a:lumMod val="10000"/>
                  </a:schemeClr>
                </a:solidFill>
              </a:rPr>
              <a:t>IMAGE</a:t>
            </a:r>
            <a:r>
              <a:rPr lang="zh-TW" altLang="en-US" sz="1400" dirty="0">
                <a:solidFill>
                  <a:schemeClr val="bg1">
                    <a:lumMod val="10000"/>
                  </a:schemeClr>
                </a:solidFill>
              </a:rPr>
              <a:t>存在多個標籤的時候 </a:t>
            </a:r>
            <a:r>
              <a:rPr lang="en" altLang="zh-TW" sz="1400" dirty="0">
                <a:solidFill>
                  <a:schemeClr val="bg1">
                    <a:lumMod val="10000"/>
                  </a:schemeClr>
                </a:solidFill>
                <a:highlight>
                  <a:srgbClr val="C0C0C0"/>
                </a:highlight>
                <a:latin typeface="Courier New" panose="02070309020205020404" pitchFamily="49" charset="0"/>
              </a:rPr>
              <a:t>docker </a:t>
            </a:r>
            <a:r>
              <a:rPr lang="en" altLang="zh-TW" sz="1400" dirty="0" err="1">
                <a:solidFill>
                  <a:schemeClr val="bg1">
                    <a:lumMod val="10000"/>
                  </a:schemeClr>
                </a:solidFill>
                <a:highlight>
                  <a:srgbClr val="C0C0C0"/>
                </a:highlight>
                <a:latin typeface="Courier New" panose="02070309020205020404" pitchFamily="49" charset="0"/>
              </a:rPr>
              <a:t>rmi</a:t>
            </a:r>
            <a:r>
              <a:rPr lang="zh-TW" altLang="en-US" sz="1400" dirty="0">
                <a:solidFill>
                  <a:schemeClr val="bg1">
                    <a:lumMod val="10000"/>
                  </a:schemeClr>
                </a:solidFill>
                <a:latin typeface="Courier New" panose="02070309020205020404" pitchFamily="49" charset="0"/>
              </a:rPr>
              <a:t> </a:t>
            </a:r>
            <a:r>
              <a:rPr lang="zh-TW" altLang="en-US" sz="1400" dirty="0">
                <a:solidFill>
                  <a:schemeClr val="bg1">
                    <a:lumMod val="10000"/>
                  </a:schemeClr>
                </a:solidFill>
              </a:rPr>
              <a:t>當作移除標籤使用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400" dirty="0">
                <a:solidFill>
                  <a:schemeClr val="bg1">
                    <a:lumMod val="10000"/>
                  </a:schemeClr>
                </a:solidFill>
              </a:rPr>
              <a:t>當對象為唯一標籤時，</a:t>
            </a:r>
            <a:r>
              <a:rPr lang="en" altLang="zh-TW" sz="1400" dirty="0">
                <a:solidFill>
                  <a:schemeClr val="bg1">
                    <a:lumMod val="10000"/>
                  </a:schemeClr>
                </a:solidFill>
                <a:highlight>
                  <a:srgbClr val="C0C0C0"/>
                </a:highlight>
                <a:latin typeface="Courier New" panose="02070309020205020404" pitchFamily="49" charset="0"/>
              </a:rPr>
              <a:t>docker </a:t>
            </a:r>
            <a:r>
              <a:rPr lang="en" altLang="zh-TW" sz="1400" dirty="0" err="1">
                <a:solidFill>
                  <a:schemeClr val="bg1">
                    <a:lumMod val="10000"/>
                  </a:schemeClr>
                </a:solidFill>
                <a:highlight>
                  <a:srgbClr val="C0C0C0"/>
                </a:highlight>
                <a:latin typeface="Courier New" panose="02070309020205020404" pitchFamily="49" charset="0"/>
              </a:rPr>
              <a:t>rmi</a:t>
            </a:r>
            <a:r>
              <a:rPr lang="zh-TW" altLang="en-US" sz="1400" dirty="0">
                <a:solidFill>
                  <a:schemeClr val="bg1">
                    <a:lumMod val="10000"/>
                  </a:schemeClr>
                </a:solidFill>
              </a:rPr>
              <a:t>會直接刪除</a:t>
            </a:r>
            <a:r>
              <a:rPr lang="en" altLang="zh-TW" sz="1400" dirty="0">
                <a:solidFill>
                  <a:schemeClr val="bg1">
                    <a:lumMod val="10000"/>
                  </a:schemeClr>
                </a:solidFill>
              </a:rPr>
              <a:t>IMAGE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400" dirty="0">
                <a:solidFill>
                  <a:schemeClr val="bg1">
                    <a:lumMod val="10000"/>
                  </a:schemeClr>
                </a:solidFill>
              </a:rPr>
              <a:t>用</a:t>
            </a:r>
            <a:r>
              <a:rPr lang="en" altLang="zh-TW" sz="1400" dirty="0">
                <a:solidFill>
                  <a:schemeClr val="bg1">
                    <a:lumMod val="10000"/>
                  </a:schemeClr>
                </a:solidFill>
                <a:highlight>
                  <a:srgbClr val="C0C0C0"/>
                </a:highlight>
                <a:latin typeface="Courier New" panose="02070309020205020404" pitchFamily="49" charset="0"/>
              </a:rPr>
              <a:t>docker </a:t>
            </a:r>
            <a:r>
              <a:rPr lang="en" altLang="zh-TW" sz="1400" dirty="0" err="1">
                <a:solidFill>
                  <a:schemeClr val="bg1">
                    <a:lumMod val="10000"/>
                  </a:schemeClr>
                </a:solidFill>
                <a:highlight>
                  <a:srgbClr val="C0C0C0"/>
                </a:highlight>
                <a:latin typeface="Courier New" panose="02070309020205020404" pitchFamily="49" charset="0"/>
              </a:rPr>
              <a:t>rmi</a:t>
            </a:r>
            <a:r>
              <a:rPr lang="zh-TW" altLang="en-US" sz="1400" dirty="0">
                <a:solidFill>
                  <a:schemeClr val="bg1">
                    <a:lumMod val="10000"/>
                  </a:schemeClr>
                </a:solidFill>
              </a:rPr>
              <a:t>移除標籤時，</a:t>
            </a:r>
            <a:r>
              <a:rPr lang="zh-TW" altLang="en-US" sz="1400" b="1" dirty="0">
                <a:solidFill>
                  <a:srgbClr val="C00000"/>
                </a:solidFill>
              </a:rPr>
              <a:t>不可以使用</a:t>
            </a:r>
            <a:r>
              <a:rPr lang="en" altLang="zh-TW" sz="1400" b="1" dirty="0">
                <a:solidFill>
                  <a:srgbClr val="C00000"/>
                </a:solidFill>
                <a:latin typeface="Courier New" panose="02070309020205020404" pitchFamily="49" charset="0"/>
              </a:rPr>
              <a:t>IMAGE ID</a:t>
            </a:r>
            <a:endParaRPr lang="en" altLang="zh-TW" sz="1400" dirty="0">
              <a:solidFill>
                <a:schemeClr val="bg1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69078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163B0B7F-A626-D345-9F57-87B97B194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TW" dirty="0" err="1"/>
              <a:t>Dockerfile</a:t>
            </a:r>
            <a:r>
              <a:rPr lang="zh-TW" altLang="en" dirty="0"/>
              <a:t>：</a:t>
            </a:r>
            <a:r>
              <a:rPr lang="zh-TW" altLang="en-US" dirty="0"/>
              <a:t>訂製</a:t>
            </a:r>
            <a:r>
              <a:rPr lang="en" altLang="zh-TW" dirty="0"/>
              <a:t>Image</a:t>
            </a:r>
            <a:endParaRPr kumimoji="1" lang="zh-TW" altLang="en-US" dirty="0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7370A810-F9EE-594C-B5A6-3691C715D8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>
                <a:latin typeface="+mn-lt"/>
              </a:rPr>
              <a:t>step2-7 </a:t>
            </a:r>
            <a:r>
              <a:rPr lang="en" altLang="zh-TW" b="1" dirty="0"/>
              <a:t>docker image</a:t>
            </a:r>
            <a:r>
              <a:rPr lang="zh-TW" altLang="en-US" b="1" dirty="0"/>
              <a:t> </a:t>
            </a:r>
            <a:r>
              <a:rPr lang="zh-CN" altLang="en-US" b="1" dirty="0"/>
              <a:t>的</a:t>
            </a:r>
            <a:r>
              <a:rPr lang="zh-TW" altLang="en-US" b="1" dirty="0"/>
              <a:t>管理與操作</a:t>
            </a:r>
          </a:p>
        </p:txBody>
      </p:sp>
      <p:sp>
        <p:nvSpPr>
          <p:cNvPr id="6" name="文字版面配置區 5">
            <a:extLst>
              <a:ext uri="{FF2B5EF4-FFF2-40B4-BE49-F238E27FC236}">
                <a16:creationId xmlns:a16="http://schemas.microsoft.com/office/drawing/2014/main" id="{01C73B2E-26C7-8A4A-8EAB-F4ABB848920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altLang="zh-TW" sz="1600" dirty="0"/>
              <a:t>Step</a:t>
            </a:r>
          </a:p>
          <a:p>
            <a:r>
              <a:rPr lang="en-US" altLang="zh-TW" sz="1600" dirty="0"/>
              <a:t>2</a:t>
            </a:r>
            <a:endParaRPr lang="zh-TW" altLang="en-US" sz="1600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72F1D19E-ECCD-42C2-A508-F8AE06DCF5E2}" type="slidenum">
              <a:rPr lang="en-US" altLang="zh-TW" smtClean="0"/>
              <a:pPr/>
              <a:t>38</a:t>
            </a:fld>
            <a:endParaRPr lang="en-US" altLang="zh-TW"/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6B012476-9D85-D74C-9009-0AA6D247B485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971568" y="1124744"/>
            <a:ext cx="7344848" cy="42484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" altLang="zh-TW" sz="1800" b="1" dirty="0">
                <a:solidFill>
                  <a:schemeClr val="bg1">
                    <a:lumMod val="10000"/>
                  </a:schemeClr>
                </a:solidFill>
              </a:rPr>
              <a:t>docker image </a:t>
            </a:r>
            <a:r>
              <a:rPr lang="zh-TW" altLang="en-US" sz="1800" b="1" dirty="0">
                <a:solidFill>
                  <a:schemeClr val="bg1">
                    <a:lumMod val="10000"/>
                  </a:schemeClr>
                </a:solidFill>
              </a:rPr>
              <a:t>本地環境匯入匯出</a:t>
            </a:r>
            <a:endParaRPr lang="en-US" altLang="zh-TW" sz="1800" b="1" dirty="0">
              <a:solidFill>
                <a:schemeClr val="bg1">
                  <a:lumMod val="10000"/>
                </a:schemeClr>
              </a:solidFill>
            </a:endParaRPr>
          </a:p>
          <a:p>
            <a:pPr marL="0" indent="0">
              <a:buNone/>
            </a:pPr>
            <a:r>
              <a:rPr lang="en" altLang="zh-TW" sz="1600" dirty="0" err="1">
                <a:solidFill>
                  <a:schemeClr val="bg1">
                    <a:lumMod val="10000"/>
                  </a:schemeClr>
                </a:solidFill>
              </a:rPr>
              <a:t>dockerfile</a:t>
            </a:r>
            <a:r>
              <a:rPr lang="zh-TW" altLang="en-US" sz="1600" dirty="0">
                <a:solidFill>
                  <a:schemeClr val="bg1">
                    <a:lumMod val="10000"/>
                  </a:schemeClr>
                </a:solidFill>
              </a:rPr>
              <a:t>十分方便也便於攜帶，但是如果我們要到一個沒有網路的環境呢？</a:t>
            </a:r>
          </a:p>
          <a:p>
            <a:r>
              <a:rPr lang="zh-TW" altLang="en-US" sz="1600" dirty="0">
                <a:solidFill>
                  <a:schemeClr val="bg1">
                    <a:lumMod val="10000"/>
                  </a:schemeClr>
                </a:solidFill>
              </a:rPr>
              <a:t>我們可以先將我們製作好的</a:t>
            </a:r>
            <a:r>
              <a:rPr lang="en" altLang="zh-TW" sz="1600" dirty="0">
                <a:solidFill>
                  <a:schemeClr val="bg1">
                    <a:lumMod val="10000"/>
                  </a:schemeClr>
                </a:solidFill>
              </a:rPr>
              <a:t>IMAGE</a:t>
            </a:r>
            <a:r>
              <a:rPr lang="zh-TW" altLang="en-US" sz="1600" dirty="0">
                <a:solidFill>
                  <a:schemeClr val="bg1">
                    <a:lumMod val="10000"/>
                  </a:schemeClr>
                </a:solidFill>
              </a:rPr>
              <a:t>包成</a:t>
            </a:r>
            <a:r>
              <a:rPr lang="en-US" altLang="zh-TW" dirty="0">
                <a:solidFill>
                  <a:schemeClr val="bg1">
                    <a:lumMod val="10000"/>
                  </a:schemeClr>
                </a:solidFill>
              </a:rPr>
              <a:t>.</a:t>
            </a:r>
            <a:r>
              <a:rPr lang="en" altLang="zh-TW" dirty="0">
                <a:solidFill>
                  <a:schemeClr val="bg1">
                    <a:lumMod val="10000"/>
                  </a:schemeClr>
                </a:solidFill>
              </a:rPr>
              <a:t>tar</a:t>
            </a:r>
            <a:r>
              <a:rPr lang="zh-TW" altLang="en-US" sz="1600" dirty="0">
                <a:solidFill>
                  <a:schemeClr val="bg1">
                    <a:lumMod val="10000"/>
                  </a:schemeClr>
                </a:solidFill>
              </a:rPr>
              <a:t>檔匯出，到我們的目標主機再匯入。</a:t>
            </a:r>
          </a:p>
          <a:p>
            <a:r>
              <a:rPr lang="zh-TW" altLang="en-US" sz="1600" dirty="0">
                <a:solidFill>
                  <a:schemeClr val="bg1">
                    <a:lumMod val="10000"/>
                  </a:schemeClr>
                </a:solidFill>
              </a:rPr>
              <a:t>這樣做的好處是包裝好的</a:t>
            </a:r>
            <a:r>
              <a:rPr lang="en" altLang="zh-TW" sz="1600" dirty="0">
                <a:solidFill>
                  <a:schemeClr val="bg1">
                    <a:lumMod val="10000"/>
                  </a:schemeClr>
                </a:solidFill>
              </a:rPr>
              <a:t>tar</a:t>
            </a:r>
            <a:r>
              <a:rPr lang="zh-TW" altLang="en-US" sz="1600" dirty="0">
                <a:solidFill>
                  <a:schemeClr val="bg1">
                    <a:lumMod val="10000"/>
                  </a:schemeClr>
                </a:solidFill>
              </a:rPr>
              <a:t>檔解壓後的環境，跟我們原本製作的環境一樣，而且不需要像</a:t>
            </a:r>
            <a:r>
              <a:rPr lang="en" altLang="zh-TW" sz="1600" dirty="0" err="1">
                <a:solidFill>
                  <a:schemeClr val="bg1">
                    <a:lumMod val="10000"/>
                  </a:schemeClr>
                </a:solidFill>
              </a:rPr>
              <a:t>Dockerfile</a:t>
            </a:r>
            <a:r>
              <a:rPr lang="zh-TW" altLang="en-US" sz="1600" dirty="0">
                <a:solidFill>
                  <a:schemeClr val="bg1">
                    <a:lumMod val="10000"/>
                  </a:schemeClr>
                </a:solidFill>
              </a:rPr>
              <a:t>建構的時候有些更新或安裝套件的命令還需要聯網。</a:t>
            </a:r>
          </a:p>
          <a:p>
            <a:r>
              <a:rPr lang="zh-TW" altLang="en-US" sz="1600" dirty="0">
                <a:solidFill>
                  <a:schemeClr val="bg1">
                    <a:lumMod val="10000"/>
                  </a:schemeClr>
                </a:solidFill>
              </a:rPr>
              <a:t>匯出：</a:t>
            </a:r>
            <a:endParaRPr lang="zh-TW" altLang="en-US" dirty="0">
              <a:solidFill>
                <a:schemeClr val="bg1">
                  <a:lumMod val="10000"/>
                </a:schemeClr>
              </a:solidFill>
            </a:endParaRPr>
          </a:p>
          <a:p>
            <a:pPr lvl="1"/>
            <a:r>
              <a:rPr lang="zh-TW" altLang="en-US" dirty="0">
                <a:solidFill>
                  <a:schemeClr val="bg1">
                    <a:lumMod val="10000"/>
                  </a:schemeClr>
                </a:solidFill>
              </a:rPr>
              <a:t>指令：</a:t>
            </a:r>
            <a:r>
              <a:rPr lang="en" altLang="zh-TW" dirty="0">
                <a:solidFill>
                  <a:schemeClr val="bg1">
                    <a:lumMod val="10000"/>
                  </a:schemeClr>
                </a:solidFill>
              </a:rPr>
              <a:t>docker save -o &lt;</a:t>
            </a:r>
            <a:r>
              <a:rPr lang="zh-TW" altLang="en-US" dirty="0">
                <a:solidFill>
                  <a:schemeClr val="bg1">
                    <a:lumMod val="10000"/>
                  </a:schemeClr>
                </a:solidFill>
              </a:rPr>
              <a:t>匯出的檔名</a:t>
            </a:r>
            <a:r>
              <a:rPr lang="en-US" altLang="zh-TW" dirty="0">
                <a:solidFill>
                  <a:schemeClr val="bg1">
                    <a:lumMod val="10000"/>
                  </a:schemeClr>
                </a:solidFill>
              </a:rPr>
              <a:t>&gt; &lt;</a:t>
            </a:r>
            <a:r>
              <a:rPr lang="en" altLang="zh-TW" dirty="0">
                <a:solidFill>
                  <a:schemeClr val="bg1">
                    <a:lumMod val="10000"/>
                  </a:schemeClr>
                </a:solidFill>
              </a:rPr>
              <a:t>IMAGE</a:t>
            </a:r>
            <a:r>
              <a:rPr lang="zh-TW" altLang="en-US" dirty="0">
                <a:solidFill>
                  <a:schemeClr val="bg1">
                    <a:lumMod val="10000"/>
                  </a:schemeClr>
                </a:solidFill>
              </a:rPr>
              <a:t>資訊或</a:t>
            </a:r>
            <a:r>
              <a:rPr lang="en" altLang="zh-TW" dirty="0">
                <a:solidFill>
                  <a:schemeClr val="bg1">
                    <a:lumMod val="10000"/>
                  </a:schemeClr>
                </a:solidFill>
              </a:rPr>
              <a:t>ID&gt;</a:t>
            </a:r>
          </a:p>
          <a:p>
            <a:pPr lvl="1"/>
            <a:r>
              <a:rPr lang="zh-TW" altLang="en-US" dirty="0">
                <a:solidFill>
                  <a:schemeClr val="bg1">
                    <a:lumMod val="10000"/>
                  </a:schemeClr>
                </a:solidFill>
              </a:rPr>
              <a:t>不建議使用</a:t>
            </a:r>
            <a:r>
              <a:rPr lang="en" altLang="zh-TW" dirty="0">
                <a:solidFill>
                  <a:schemeClr val="bg1">
                    <a:lumMod val="10000"/>
                  </a:schemeClr>
                </a:solidFill>
              </a:rPr>
              <a:t>IMAGE ID</a:t>
            </a:r>
            <a:r>
              <a:rPr lang="zh-TW" altLang="en-US" dirty="0">
                <a:solidFill>
                  <a:schemeClr val="bg1">
                    <a:lumMod val="10000"/>
                  </a:schemeClr>
                </a:solidFill>
              </a:rPr>
              <a:t>做匯出，</a:t>
            </a:r>
            <a:r>
              <a:rPr lang="en" altLang="zh-TW" dirty="0">
                <a:solidFill>
                  <a:schemeClr val="bg1">
                    <a:lumMod val="10000"/>
                  </a:schemeClr>
                </a:solidFill>
                <a:highlight>
                  <a:srgbClr val="00FF00"/>
                </a:highlight>
              </a:rPr>
              <a:t>TAG</a:t>
            </a:r>
            <a:r>
              <a:rPr lang="zh-TW" altLang="en-US" dirty="0">
                <a:solidFill>
                  <a:schemeClr val="bg1">
                    <a:lumMod val="10000"/>
                  </a:schemeClr>
                </a:solidFill>
                <a:highlight>
                  <a:srgbClr val="00FF00"/>
                </a:highlight>
              </a:rPr>
              <a:t>資訊會消失</a:t>
            </a:r>
          </a:p>
          <a:p>
            <a:endParaRPr lang="en" altLang="zh-TW" sz="1600" dirty="0">
              <a:solidFill>
                <a:schemeClr val="bg1">
                  <a:lumMod val="10000"/>
                </a:schemeClr>
              </a:solidFill>
            </a:endParaRPr>
          </a:p>
          <a:p>
            <a:endParaRPr lang="en" altLang="zh-TW" sz="1600" dirty="0">
              <a:solidFill>
                <a:schemeClr val="bg1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altLang="zh-TW" sz="1600" dirty="0">
              <a:solidFill>
                <a:schemeClr val="bg1">
                  <a:lumMod val="10000"/>
                </a:schemeClr>
              </a:solidFill>
            </a:endParaRPr>
          </a:p>
          <a:p>
            <a:r>
              <a:rPr lang="zh-TW" altLang="en-US" sz="1600" dirty="0">
                <a:solidFill>
                  <a:schemeClr val="bg1">
                    <a:lumMod val="10000"/>
                  </a:schemeClr>
                </a:solidFill>
              </a:rPr>
              <a:t>匯入</a:t>
            </a:r>
            <a:endParaRPr lang="zh-TW" altLang="en-US" dirty="0"/>
          </a:p>
          <a:p>
            <a:pPr lvl="1"/>
            <a:r>
              <a:rPr lang="zh-TW" altLang="en-US" dirty="0"/>
              <a:t>指令：</a:t>
            </a:r>
            <a:r>
              <a:rPr lang="en" altLang="zh-TW" dirty="0"/>
              <a:t>docker load &lt; </a:t>
            </a:r>
            <a:r>
              <a:rPr lang="en" altLang="zh-TW" dirty="0" err="1"/>
              <a:t>xxx.tar</a:t>
            </a:r>
            <a:r>
              <a:rPr lang="zh-TW" altLang="en-US" dirty="0"/>
              <a:t>檔</a:t>
            </a:r>
          </a:p>
          <a:p>
            <a:pPr lvl="1"/>
            <a:r>
              <a:rPr lang="en" altLang="zh-TW" dirty="0"/>
              <a:t>docker load --input </a:t>
            </a:r>
            <a:r>
              <a:rPr lang="en" altLang="zh-TW" dirty="0" err="1"/>
              <a:t>xxx.tar</a:t>
            </a:r>
            <a:r>
              <a:rPr lang="zh-TW" altLang="en-US" dirty="0"/>
              <a:t>檔</a:t>
            </a:r>
          </a:p>
          <a:p>
            <a:endParaRPr lang="zh-TW" altLang="en-US" sz="1600" dirty="0">
              <a:solidFill>
                <a:schemeClr val="bg1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zh-TW" altLang="en-US" sz="1600" dirty="0">
              <a:solidFill>
                <a:schemeClr val="bg1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zh-TW" altLang="en-US" sz="1800" b="1" dirty="0">
              <a:solidFill>
                <a:schemeClr val="bg1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" altLang="zh-TW" sz="1600" dirty="0">
              <a:solidFill>
                <a:schemeClr val="bg1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" altLang="zh-TW" sz="1600" dirty="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C2014F3D-AEEC-8F4F-83E4-E81D3E095BD6}"/>
              </a:ext>
            </a:extLst>
          </p:cNvPr>
          <p:cNvSpPr/>
          <p:nvPr/>
        </p:nvSpPr>
        <p:spPr>
          <a:xfrm>
            <a:off x="971568" y="3399351"/>
            <a:ext cx="7200864" cy="864096"/>
          </a:xfrm>
          <a:prstGeom prst="rect">
            <a:avLst/>
          </a:prstGeom>
          <a:solidFill>
            <a:schemeClr val="accent6">
              <a:lumMod val="85000"/>
            </a:schemeClr>
          </a:solidFill>
          <a:ln w="9525">
            <a:solidFill>
              <a:srgbClr val="2A151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" altLang="zh-TW" sz="1400" dirty="0">
                <a:solidFill>
                  <a:schemeClr val="bg1">
                    <a:lumMod val="10000"/>
                  </a:schemeClr>
                </a:solidFill>
              </a:rPr>
              <a:t>EX:</a:t>
            </a:r>
            <a:r>
              <a:rPr lang="zh-TW" altLang="en-US" sz="1400" dirty="0">
                <a:solidFill>
                  <a:schemeClr val="bg1">
                    <a:lumMod val="10000"/>
                  </a:schemeClr>
                </a:solidFill>
              </a:rPr>
              <a:t>使用</a:t>
            </a:r>
            <a:r>
              <a:rPr lang="en" altLang="zh-TW" sz="1400" dirty="0">
                <a:solidFill>
                  <a:schemeClr val="bg1">
                    <a:lumMod val="10000"/>
                  </a:schemeClr>
                </a:solidFill>
              </a:rPr>
              <a:t>IMAGE</a:t>
            </a:r>
            <a:r>
              <a:rPr lang="zh-TW" altLang="en-US" sz="1400" dirty="0">
                <a:solidFill>
                  <a:schemeClr val="bg1">
                    <a:lumMod val="10000"/>
                  </a:schemeClr>
                </a:solidFill>
              </a:rPr>
              <a:t>資訊</a:t>
            </a:r>
          </a:p>
          <a:p>
            <a:r>
              <a:rPr lang="en" altLang="zh-TW" sz="1400" dirty="0">
                <a:solidFill>
                  <a:schemeClr val="bg1">
                    <a:lumMod val="10000"/>
                  </a:schemeClr>
                </a:solidFill>
              </a:rPr>
              <a:t>docker save -o python3.7.tar python:3.7</a:t>
            </a:r>
          </a:p>
          <a:p>
            <a:r>
              <a:rPr lang="zh-TW" altLang="en-US" sz="1400" dirty="0">
                <a:solidFill>
                  <a:schemeClr val="bg1">
                    <a:lumMod val="10000"/>
                  </a:schemeClr>
                </a:solidFill>
              </a:rPr>
              <a:t>或用</a:t>
            </a:r>
            <a:r>
              <a:rPr lang="en" altLang="zh-TW" sz="1400" dirty="0">
                <a:solidFill>
                  <a:schemeClr val="bg1">
                    <a:lumMod val="10000"/>
                  </a:schemeClr>
                </a:solidFill>
              </a:rPr>
              <a:t>IMAGE ID</a:t>
            </a:r>
          </a:p>
          <a:p>
            <a:r>
              <a:rPr lang="en" altLang="zh-TW" sz="1400" dirty="0">
                <a:solidFill>
                  <a:schemeClr val="bg1">
                    <a:lumMod val="10000"/>
                  </a:schemeClr>
                </a:solidFill>
              </a:rPr>
              <a:t>docker save -o python3.7.tar 1e80caffd59e 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65EB364E-4B8D-F945-A89E-5FE372259AA0}"/>
              </a:ext>
            </a:extLst>
          </p:cNvPr>
          <p:cNvSpPr/>
          <p:nvPr/>
        </p:nvSpPr>
        <p:spPr>
          <a:xfrm>
            <a:off x="971568" y="5107739"/>
            <a:ext cx="7200864" cy="743137"/>
          </a:xfrm>
          <a:prstGeom prst="rect">
            <a:avLst/>
          </a:prstGeom>
          <a:solidFill>
            <a:schemeClr val="accent6">
              <a:lumMod val="85000"/>
            </a:schemeClr>
          </a:solidFill>
          <a:ln w="9525">
            <a:solidFill>
              <a:srgbClr val="2A151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" altLang="zh-TW" sz="1400" dirty="0">
                <a:solidFill>
                  <a:schemeClr val="bg1">
                    <a:lumMod val="10000"/>
                  </a:schemeClr>
                </a:solidFill>
              </a:rPr>
              <a:t>EX:</a:t>
            </a:r>
          </a:p>
          <a:p>
            <a:r>
              <a:rPr lang="en" altLang="zh-TW" sz="1400" dirty="0">
                <a:solidFill>
                  <a:schemeClr val="bg1">
                    <a:lumMod val="10000"/>
                  </a:schemeClr>
                </a:solidFill>
              </a:rPr>
              <a:t>docker load &lt; python3.7.tar</a:t>
            </a:r>
          </a:p>
          <a:p>
            <a:r>
              <a:rPr lang="en" altLang="zh-TW" sz="1400" dirty="0">
                <a:solidFill>
                  <a:schemeClr val="bg1">
                    <a:lumMod val="10000"/>
                  </a:schemeClr>
                </a:solidFill>
              </a:rPr>
              <a:t>docker load --input python3.7.tar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BEEE5ED-1CE4-F143-A9D3-79DE8C91F4C9}"/>
              </a:ext>
            </a:extLst>
          </p:cNvPr>
          <p:cNvSpPr/>
          <p:nvPr/>
        </p:nvSpPr>
        <p:spPr>
          <a:xfrm>
            <a:off x="971568" y="5951021"/>
            <a:ext cx="72008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" altLang="zh-TW" sz="1200" dirty="0">
                <a:solidFill>
                  <a:schemeClr val="bg1">
                    <a:lumMod val="10000"/>
                  </a:schemeClr>
                </a:solidFill>
              </a:rPr>
              <a:t>docker load </a:t>
            </a:r>
            <a:r>
              <a:rPr lang="zh-TW" altLang="en-US" sz="1200" dirty="0">
                <a:solidFill>
                  <a:schemeClr val="bg1">
                    <a:lumMod val="10000"/>
                  </a:schemeClr>
                </a:solidFill>
              </a:rPr>
              <a:t>如果出現重複名稱時系統的處理方式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TW" altLang="en-US" sz="1200" dirty="0">
                <a:solidFill>
                  <a:schemeClr val="bg1">
                    <a:lumMod val="10000"/>
                  </a:schemeClr>
                </a:solidFill>
              </a:rPr>
              <a:t>現存的</a:t>
            </a:r>
            <a:r>
              <a:rPr lang="en" altLang="zh-TW" sz="1200" dirty="0">
                <a:solidFill>
                  <a:schemeClr val="bg1">
                    <a:lumMod val="10000"/>
                  </a:schemeClr>
                </a:solidFill>
              </a:rPr>
              <a:t>IMAGE </a:t>
            </a:r>
            <a:r>
              <a:rPr lang="zh-TW" altLang="en-US" sz="1200" dirty="0">
                <a:solidFill>
                  <a:schemeClr val="bg1">
                    <a:lumMod val="10000"/>
                  </a:schemeClr>
                </a:solidFill>
              </a:rPr>
              <a:t>建構時間較舊：會被直接覆蓋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TW" altLang="en-US" sz="1200" dirty="0">
                <a:solidFill>
                  <a:schemeClr val="bg1">
                    <a:lumMod val="10000"/>
                  </a:schemeClr>
                </a:solidFill>
              </a:rPr>
              <a:t>現存的</a:t>
            </a:r>
            <a:r>
              <a:rPr lang="en" altLang="zh-TW" sz="1200" dirty="0">
                <a:solidFill>
                  <a:schemeClr val="bg1">
                    <a:lumMod val="10000"/>
                  </a:schemeClr>
                </a:solidFill>
              </a:rPr>
              <a:t>IMAGE </a:t>
            </a:r>
            <a:r>
              <a:rPr lang="zh-TW" altLang="en-US" sz="1200" dirty="0">
                <a:solidFill>
                  <a:schemeClr val="bg1">
                    <a:lumMod val="10000"/>
                  </a:schemeClr>
                </a:solidFill>
              </a:rPr>
              <a:t>建構的時間較新：現存的</a:t>
            </a:r>
            <a:r>
              <a:rPr lang="en" altLang="zh-TW" sz="1200" dirty="0">
                <a:solidFill>
                  <a:schemeClr val="bg1">
                    <a:lumMod val="10000"/>
                  </a:schemeClr>
                </a:solidFill>
              </a:rPr>
              <a:t>IMAGE</a:t>
            </a:r>
            <a:r>
              <a:rPr lang="zh-TW" altLang="en-US" sz="1200" dirty="0">
                <a:solidFill>
                  <a:schemeClr val="bg1">
                    <a:lumMod val="10000"/>
                  </a:schemeClr>
                </a:solidFill>
              </a:rPr>
              <a:t>會被</a:t>
            </a:r>
            <a:r>
              <a:rPr lang="en" altLang="zh-TW" sz="1200" dirty="0" err="1">
                <a:solidFill>
                  <a:schemeClr val="bg1">
                    <a:lumMod val="10000"/>
                  </a:schemeClr>
                </a:solidFill>
              </a:rPr>
              <a:t>untag</a:t>
            </a:r>
            <a:r>
              <a:rPr lang="zh-TW" altLang="en" sz="1200" dirty="0">
                <a:solidFill>
                  <a:schemeClr val="bg1">
                    <a:lumMod val="10000"/>
                  </a:schemeClr>
                </a:solidFill>
              </a:rPr>
              <a:t>，</a:t>
            </a:r>
            <a:r>
              <a:rPr lang="en" altLang="zh-TW" sz="1200" dirty="0">
                <a:solidFill>
                  <a:schemeClr val="bg1">
                    <a:lumMod val="10000"/>
                  </a:schemeClr>
                </a:solidFill>
              </a:rPr>
              <a:t>load</a:t>
            </a:r>
            <a:r>
              <a:rPr lang="zh-TW" altLang="en-US" sz="1200" dirty="0">
                <a:solidFill>
                  <a:schemeClr val="bg1">
                    <a:lumMod val="10000"/>
                  </a:schemeClr>
                </a:solidFill>
              </a:rPr>
              <a:t>的檔案會生成指定的</a:t>
            </a:r>
            <a:r>
              <a:rPr lang="en" altLang="zh-TW" sz="1200" dirty="0">
                <a:solidFill>
                  <a:schemeClr val="bg1">
                    <a:lumMod val="10000"/>
                  </a:schemeClr>
                </a:solidFill>
              </a:rPr>
              <a:t>IMAGE</a:t>
            </a:r>
          </a:p>
        </p:txBody>
      </p:sp>
    </p:spTree>
    <p:extLst>
      <p:ext uri="{BB962C8B-B14F-4D97-AF65-F5344CB8AC3E}">
        <p14:creationId xmlns:p14="http://schemas.microsoft.com/office/powerpoint/2010/main" val="37343808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163B0B7F-A626-D345-9F57-87B97B194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TW" dirty="0" err="1"/>
              <a:t>Dockerfile</a:t>
            </a:r>
            <a:r>
              <a:rPr lang="zh-TW" altLang="en" dirty="0"/>
              <a:t>：</a:t>
            </a:r>
            <a:r>
              <a:rPr lang="zh-TW" altLang="en-US" dirty="0"/>
              <a:t>訂製</a:t>
            </a:r>
            <a:r>
              <a:rPr lang="en" altLang="zh-TW" dirty="0"/>
              <a:t>Image</a:t>
            </a:r>
            <a:endParaRPr kumimoji="1" lang="zh-TW" altLang="en-US" dirty="0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7370A810-F9EE-594C-B5A6-3691C715D8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>
                <a:latin typeface="+mn-lt"/>
              </a:rPr>
              <a:t>step2-7 </a:t>
            </a:r>
            <a:r>
              <a:rPr lang="en" altLang="zh-TW" b="1" dirty="0"/>
              <a:t>docker image</a:t>
            </a:r>
            <a:r>
              <a:rPr lang="zh-TW" altLang="en-US" b="1" dirty="0"/>
              <a:t> </a:t>
            </a:r>
            <a:r>
              <a:rPr lang="zh-CN" altLang="en-US" b="1" dirty="0"/>
              <a:t>的</a:t>
            </a:r>
            <a:r>
              <a:rPr lang="zh-TW" altLang="en-US" b="1" dirty="0"/>
              <a:t>管理與操作</a:t>
            </a:r>
          </a:p>
        </p:txBody>
      </p:sp>
      <p:sp>
        <p:nvSpPr>
          <p:cNvPr id="6" name="文字版面配置區 5">
            <a:extLst>
              <a:ext uri="{FF2B5EF4-FFF2-40B4-BE49-F238E27FC236}">
                <a16:creationId xmlns:a16="http://schemas.microsoft.com/office/drawing/2014/main" id="{01C73B2E-26C7-8A4A-8EAB-F4ABB848920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altLang="zh-TW" sz="1600" dirty="0"/>
              <a:t>Step</a:t>
            </a:r>
          </a:p>
          <a:p>
            <a:r>
              <a:rPr lang="en-US" altLang="zh-TW" sz="1600" dirty="0"/>
              <a:t>2</a:t>
            </a:r>
            <a:endParaRPr lang="zh-TW" altLang="en-US" sz="1600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72F1D19E-ECCD-42C2-A508-F8AE06DCF5E2}" type="slidenum">
              <a:rPr lang="en-US" altLang="zh-TW" smtClean="0"/>
              <a:pPr/>
              <a:t>39</a:t>
            </a:fld>
            <a:endParaRPr lang="en-US" altLang="zh-TW"/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6B012476-9D85-D74C-9009-0AA6D247B485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971568" y="1124744"/>
            <a:ext cx="7344848" cy="424847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TW" altLang="en-US" sz="1800" dirty="0">
                <a:solidFill>
                  <a:schemeClr val="bg1">
                    <a:lumMod val="10000"/>
                  </a:schemeClr>
                </a:solidFill>
              </a:rPr>
              <a:t>先將剛剛做的</a:t>
            </a:r>
            <a:r>
              <a:rPr lang="en" altLang="zh-TW" sz="1800" dirty="0">
                <a:solidFill>
                  <a:schemeClr val="bg1">
                    <a:lumMod val="10000"/>
                  </a:schemeClr>
                </a:solidFill>
              </a:rPr>
              <a:t>Image </a:t>
            </a:r>
            <a:r>
              <a:rPr lang="zh-TW" altLang="en-US" sz="1800" dirty="0">
                <a:solidFill>
                  <a:schemeClr val="bg1">
                    <a:lumMod val="10000"/>
                  </a:schemeClr>
                </a:solidFill>
              </a:rPr>
              <a:t>用</a:t>
            </a:r>
            <a:r>
              <a:rPr lang="en" altLang="zh-TW" dirty="0">
                <a:solidFill>
                  <a:schemeClr val="bg1">
                    <a:lumMod val="10000"/>
                  </a:schemeClr>
                </a:solidFill>
                <a:highlight>
                  <a:srgbClr val="C0C0C0"/>
                </a:highlight>
              </a:rPr>
              <a:t>docker save</a:t>
            </a:r>
            <a:r>
              <a:rPr lang="zh-TW" altLang="en-US" sz="1800" dirty="0">
                <a:solidFill>
                  <a:schemeClr val="bg1">
                    <a:lumMod val="10000"/>
                  </a:schemeClr>
                </a:solidFill>
              </a:rPr>
              <a:t>打包，打包完成後，用</a:t>
            </a:r>
            <a:r>
              <a:rPr lang="en" altLang="zh-TW" dirty="0">
                <a:solidFill>
                  <a:schemeClr val="bg1">
                    <a:lumMod val="10000"/>
                  </a:schemeClr>
                </a:solidFill>
                <a:highlight>
                  <a:srgbClr val="C0C0C0"/>
                </a:highlight>
              </a:rPr>
              <a:t>docker </a:t>
            </a:r>
            <a:r>
              <a:rPr lang="en" altLang="zh-TW" dirty="0" err="1">
                <a:solidFill>
                  <a:schemeClr val="bg1">
                    <a:lumMod val="10000"/>
                  </a:schemeClr>
                </a:solidFill>
                <a:highlight>
                  <a:srgbClr val="C0C0C0"/>
                </a:highlight>
              </a:rPr>
              <a:t>rmi</a:t>
            </a:r>
            <a:r>
              <a:rPr lang="zh-TW" altLang="en-US" sz="1800" dirty="0">
                <a:solidFill>
                  <a:schemeClr val="bg1">
                    <a:lumMod val="10000"/>
                  </a:schemeClr>
                </a:solidFill>
              </a:rPr>
              <a:t>刪除原本的</a:t>
            </a:r>
            <a:r>
              <a:rPr lang="en" altLang="zh-TW" sz="1800" dirty="0">
                <a:solidFill>
                  <a:schemeClr val="bg1">
                    <a:lumMod val="10000"/>
                  </a:schemeClr>
                </a:solidFill>
              </a:rPr>
              <a:t>IMAGE</a:t>
            </a:r>
            <a:r>
              <a:rPr lang="zh-TW" altLang="en" sz="1800" dirty="0">
                <a:solidFill>
                  <a:schemeClr val="bg1">
                    <a:lumMod val="10000"/>
                  </a:schemeClr>
                </a:solidFill>
              </a:rPr>
              <a:t>，</a:t>
            </a:r>
            <a:r>
              <a:rPr lang="zh-TW" altLang="en-US" sz="1800" dirty="0">
                <a:solidFill>
                  <a:schemeClr val="bg1">
                    <a:lumMod val="10000"/>
                  </a:schemeClr>
                </a:solidFill>
              </a:rPr>
              <a:t>再用</a:t>
            </a:r>
            <a:r>
              <a:rPr lang="en" altLang="zh-TW" dirty="0">
                <a:solidFill>
                  <a:schemeClr val="bg1">
                    <a:lumMod val="10000"/>
                  </a:schemeClr>
                </a:solidFill>
                <a:highlight>
                  <a:srgbClr val="C0C0C0"/>
                </a:highlight>
              </a:rPr>
              <a:t>docker load</a:t>
            </a:r>
            <a:r>
              <a:rPr lang="zh-TW" altLang="en-US" sz="1800" dirty="0">
                <a:solidFill>
                  <a:schemeClr val="bg1">
                    <a:lumMod val="10000"/>
                  </a:schemeClr>
                </a:solidFill>
              </a:rPr>
              <a:t>匯入</a:t>
            </a:r>
            <a:r>
              <a:rPr lang="en-US" altLang="zh-TW" dirty="0">
                <a:solidFill>
                  <a:schemeClr val="bg1">
                    <a:lumMod val="10000"/>
                  </a:schemeClr>
                </a:solidFill>
              </a:rPr>
              <a:t>.</a:t>
            </a:r>
            <a:r>
              <a:rPr lang="en" altLang="zh-TW" dirty="0">
                <a:solidFill>
                  <a:schemeClr val="bg1">
                    <a:lumMod val="10000"/>
                  </a:schemeClr>
                </a:solidFill>
              </a:rPr>
              <a:t>tar</a:t>
            </a:r>
            <a:r>
              <a:rPr lang="zh-TW" altLang="en-US" sz="1800" dirty="0">
                <a:solidFill>
                  <a:schemeClr val="bg1">
                    <a:lumMod val="10000"/>
                  </a:schemeClr>
                </a:solidFill>
              </a:rPr>
              <a:t>檔。</a:t>
            </a:r>
          </a:p>
          <a:p>
            <a:pPr marL="0" indent="0">
              <a:buNone/>
            </a:pPr>
            <a:endParaRPr lang="zh-TW" altLang="en-US" sz="1600" dirty="0">
              <a:solidFill>
                <a:schemeClr val="bg1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zh-TW" altLang="en-US" sz="1600" dirty="0">
              <a:solidFill>
                <a:schemeClr val="bg1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zh-TW" altLang="en-US" sz="1800" b="1" dirty="0">
              <a:solidFill>
                <a:schemeClr val="bg1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" altLang="zh-TW" sz="1600" dirty="0">
              <a:solidFill>
                <a:schemeClr val="bg1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" altLang="zh-TW" sz="1600" dirty="0">
              <a:solidFill>
                <a:schemeClr val="bg1">
                  <a:lumMod val="10000"/>
                </a:schemeClr>
              </a:solidFill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84263FE7-7FEE-1641-900E-DC62E0EB39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1868" y="2060848"/>
            <a:ext cx="6804248" cy="4563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326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1800" dirty="0"/>
              <a:t>Docker</a:t>
            </a:r>
            <a:r>
              <a:rPr lang="zh-CN" altLang="en-US" sz="1800" dirty="0"/>
              <a:t>與</a:t>
            </a:r>
            <a:r>
              <a:rPr lang="en-US" altLang="zh-CN" sz="1800" dirty="0"/>
              <a:t>Container</a:t>
            </a:r>
            <a:r>
              <a:rPr lang="zh-CN" altLang="en-US" sz="1800" dirty="0"/>
              <a:t>基本介紹</a:t>
            </a:r>
            <a:endParaRPr lang="zh-TW" altLang="en-US" sz="1800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服務運行模式的進步</a:t>
            </a:r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altLang="zh-TW" sz="1800" dirty="0"/>
              <a:t>INFO</a:t>
            </a:r>
            <a:endParaRPr lang="zh-TW" altLang="en-US" sz="1800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72F1D19E-ECCD-42C2-A508-F8AE06DCF5E2}" type="slidenum">
              <a:rPr lang="en-US" altLang="zh-TW" smtClean="0"/>
              <a:pPr/>
              <a:t>4</a:t>
            </a:fld>
            <a:endParaRPr lang="en-US" altLang="zh-TW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F28C8DE3-6D23-5D40-A8FC-9C2AFC96BEC7}"/>
              </a:ext>
            </a:extLst>
          </p:cNvPr>
          <p:cNvSpPr txBox="1"/>
          <p:nvPr/>
        </p:nvSpPr>
        <p:spPr>
          <a:xfrm>
            <a:off x="650532" y="4664957"/>
            <a:ext cx="131318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solidFill>
                  <a:schemeClr val="bg1">
                    <a:lumMod val="10000"/>
                  </a:schemeClr>
                </a:solidFill>
              </a:rPr>
              <a:t>Bare-metal</a:t>
            </a:r>
            <a:endParaRPr kumimoji="1" lang="zh-TW" altLang="en-US" dirty="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D2DFA5F-2D09-A847-AC9A-541BED54E17E}"/>
              </a:ext>
            </a:extLst>
          </p:cNvPr>
          <p:cNvSpPr/>
          <p:nvPr/>
        </p:nvSpPr>
        <p:spPr>
          <a:xfrm>
            <a:off x="528160" y="4269964"/>
            <a:ext cx="1512136" cy="369332"/>
          </a:xfrm>
          <a:prstGeom prst="rect">
            <a:avLst/>
          </a:prstGeom>
          <a:ln>
            <a:solidFill>
              <a:schemeClr val="bg1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Server</a:t>
            </a:r>
            <a:endParaRPr kumimoji="1" lang="zh-TW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1CAE48C-FBD7-8847-BD74-3A6527FEF8A2}"/>
              </a:ext>
            </a:extLst>
          </p:cNvPr>
          <p:cNvSpPr/>
          <p:nvPr/>
        </p:nvSpPr>
        <p:spPr>
          <a:xfrm>
            <a:off x="528128" y="3917989"/>
            <a:ext cx="1512136" cy="369332"/>
          </a:xfrm>
          <a:prstGeom prst="rect">
            <a:avLst/>
          </a:prstGeom>
          <a:ln>
            <a:solidFill>
              <a:schemeClr val="bg1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Host OS</a:t>
            </a:r>
            <a:endParaRPr kumimoji="1" lang="zh-TW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B043563E-8E6F-FF4C-91AA-C7796737E558}"/>
              </a:ext>
            </a:extLst>
          </p:cNvPr>
          <p:cNvSpPr/>
          <p:nvPr/>
        </p:nvSpPr>
        <p:spPr>
          <a:xfrm>
            <a:off x="528128" y="3548657"/>
            <a:ext cx="1512136" cy="369332"/>
          </a:xfrm>
          <a:prstGeom prst="rect">
            <a:avLst/>
          </a:prstGeom>
          <a:ln>
            <a:solidFill>
              <a:schemeClr val="bg1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Bins/Libs</a:t>
            </a:r>
            <a:endParaRPr kumimoji="1" lang="zh-TW" altLang="en-US" dirty="0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3CEFFDC1-4436-024E-B0DC-5F742F801069}"/>
              </a:ext>
            </a:extLst>
          </p:cNvPr>
          <p:cNvSpPr txBox="1"/>
          <p:nvPr/>
        </p:nvSpPr>
        <p:spPr>
          <a:xfrm>
            <a:off x="35496" y="1595225"/>
            <a:ext cx="2262158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chemeClr val="bg1">
                    <a:lumMod val="10000"/>
                  </a:schemeClr>
                </a:solidFill>
              </a:rPr>
              <a:t>裸機的服務運行模式</a:t>
            </a:r>
            <a:endParaRPr kumimoji="1" lang="zh-TW" altLang="en-US" dirty="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3BDFC14C-A6F4-394E-8EEB-4EB42F3B67DC}"/>
              </a:ext>
            </a:extLst>
          </p:cNvPr>
          <p:cNvSpPr txBox="1"/>
          <p:nvPr/>
        </p:nvSpPr>
        <p:spPr>
          <a:xfrm>
            <a:off x="2825047" y="1594456"/>
            <a:ext cx="2839239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chemeClr val="bg1">
                    <a:lumMod val="10000"/>
                  </a:schemeClr>
                </a:solidFill>
              </a:rPr>
              <a:t>導入</a:t>
            </a:r>
            <a:r>
              <a:rPr kumimoji="1" lang="en-US" altLang="zh-CN" dirty="0">
                <a:solidFill>
                  <a:schemeClr val="bg1">
                    <a:lumMod val="10000"/>
                  </a:schemeClr>
                </a:solidFill>
              </a:rPr>
              <a:t>VM</a:t>
            </a:r>
            <a:r>
              <a:rPr kumimoji="1" lang="zh-CN" altLang="en-US" dirty="0">
                <a:solidFill>
                  <a:schemeClr val="bg1">
                    <a:lumMod val="10000"/>
                  </a:schemeClr>
                </a:solidFill>
              </a:rPr>
              <a:t>後的服務運行模式</a:t>
            </a:r>
            <a:endParaRPr kumimoji="1" lang="zh-TW" altLang="en-US" dirty="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59532327-9B61-9247-8660-A0CC39B32B96}"/>
              </a:ext>
            </a:extLst>
          </p:cNvPr>
          <p:cNvSpPr txBox="1"/>
          <p:nvPr/>
        </p:nvSpPr>
        <p:spPr>
          <a:xfrm>
            <a:off x="3301619" y="4664957"/>
            <a:ext cx="1886094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solidFill>
                  <a:schemeClr val="bg1">
                    <a:lumMod val="10000"/>
                  </a:schemeClr>
                </a:solidFill>
              </a:rPr>
              <a:t>Virtual Machines</a:t>
            </a:r>
            <a:endParaRPr kumimoji="1" lang="zh-TW" altLang="en-US" dirty="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706DD306-16DC-D54D-96F1-BFA830415F71}"/>
              </a:ext>
            </a:extLst>
          </p:cNvPr>
          <p:cNvSpPr/>
          <p:nvPr/>
        </p:nvSpPr>
        <p:spPr>
          <a:xfrm>
            <a:off x="3488598" y="4270792"/>
            <a:ext cx="1515450" cy="369332"/>
          </a:xfrm>
          <a:prstGeom prst="rect">
            <a:avLst/>
          </a:prstGeom>
          <a:ln>
            <a:solidFill>
              <a:schemeClr val="bg1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Server</a:t>
            </a:r>
            <a:endParaRPr kumimoji="1" lang="zh-TW" altLang="en-US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4F2FFA91-66A4-E14A-90A1-EC1FD76A8624}"/>
              </a:ext>
            </a:extLst>
          </p:cNvPr>
          <p:cNvSpPr/>
          <p:nvPr/>
        </p:nvSpPr>
        <p:spPr>
          <a:xfrm>
            <a:off x="3490804" y="3917989"/>
            <a:ext cx="1512136" cy="369332"/>
          </a:xfrm>
          <a:prstGeom prst="rect">
            <a:avLst/>
          </a:prstGeom>
          <a:ln>
            <a:solidFill>
              <a:schemeClr val="bg1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Host OS</a:t>
            </a:r>
            <a:endParaRPr kumimoji="1" lang="zh-TW" altLang="en-US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B970A0D7-507F-2C4E-B82C-78C0432585F9}"/>
              </a:ext>
            </a:extLst>
          </p:cNvPr>
          <p:cNvSpPr/>
          <p:nvPr/>
        </p:nvSpPr>
        <p:spPr>
          <a:xfrm>
            <a:off x="3490804" y="3548657"/>
            <a:ext cx="1512136" cy="369332"/>
          </a:xfrm>
          <a:prstGeom prst="rect">
            <a:avLst/>
          </a:prstGeom>
          <a:solidFill>
            <a:srgbClr val="E18C39"/>
          </a:solidFill>
          <a:ln>
            <a:solidFill>
              <a:schemeClr val="bg1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Hypervisor</a:t>
            </a:r>
            <a:endParaRPr kumimoji="1" lang="zh-TW" altLang="en-US" dirty="0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6F067BD3-A975-F243-8E13-95069FECA43F}"/>
              </a:ext>
            </a:extLst>
          </p:cNvPr>
          <p:cNvSpPr/>
          <p:nvPr/>
        </p:nvSpPr>
        <p:spPr>
          <a:xfrm>
            <a:off x="3490803" y="3090940"/>
            <a:ext cx="505729" cy="453290"/>
          </a:xfrm>
          <a:prstGeom prst="rect">
            <a:avLst/>
          </a:prstGeom>
          <a:solidFill>
            <a:srgbClr val="E18C39"/>
          </a:solidFill>
          <a:ln>
            <a:solidFill>
              <a:schemeClr val="bg1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zh-TW" sz="900" dirty="0"/>
              <a:t>Guest </a:t>
            </a:r>
          </a:p>
          <a:p>
            <a:pPr algn="ctr"/>
            <a:r>
              <a:rPr kumimoji="1" lang="en-US" altLang="zh-TW" sz="900" dirty="0"/>
              <a:t>OS</a:t>
            </a:r>
            <a:endParaRPr kumimoji="1" lang="zh-TW" altLang="en-US" sz="900" dirty="0"/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EE25466F-8101-DB47-B98A-C564DDDA81FD}"/>
              </a:ext>
            </a:extLst>
          </p:cNvPr>
          <p:cNvSpPr txBox="1"/>
          <p:nvPr/>
        </p:nvSpPr>
        <p:spPr>
          <a:xfrm>
            <a:off x="5668382" y="1594456"/>
            <a:ext cx="3493264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chemeClr val="bg1">
                    <a:lumMod val="10000"/>
                  </a:schemeClr>
                </a:solidFill>
              </a:rPr>
              <a:t>導入</a:t>
            </a:r>
            <a:r>
              <a:rPr kumimoji="1" lang="en-US" altLang="zh-CN" dirty="0">
                <a:solidFill>
                  <a:schemeClr val="bg1">
                    <a:lumMod val="10000"/>
                  </a:schemeClr>
                </a:solidFill>
              </a:rPr>
              <a:t>Container</a:t>
            </a:r>
            <a:r>
              <a:rPr kumimoji="1" lang="zh-CN" altLang="en-US" dirty="0">
                <a:solidFill>
                  <a:schemeClr val="bg1">
                    <a:lumMod val="10000"/>
                  </a:schemeClr>
                </a:solidFill>
              </a:rPr>
              <a:t>後的服務運行模式</a:t>
            </a:r>
            <a:endParaRPr kumimoji="1" lang="zh-TW" altLang="en-US" dirty="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C3988FDD-EEFE-5241-BA93-9C8C1A37DCCF}"/>
              </a:ext>
            </a:extLst>
          </p:cNvPr>
          <p:cNvSpPr/>
          <p:nvPr/>
        </p:nvSpPr>
        <p:spPr>
          <a:xfrm>
            <a:off x="6660232" y="4269964"/>
            <a:ext cx="1512136" cy="369332"/>
          </a:xfrm>
          <a:prstGeom prst="rect">
            <a:avLst/>
          </a:prstGeom>
          <a:ln>
            <a:solidFill>
              <a:schemeClr val="bg1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Server</a:t>
            </a:r>
            <a:endParaRPr kumimoji="1" lang="zh-TW" altLang="en-US" dirty="0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8D82E3CC-9755-7646-A95D-DA27BB90B131}"/>
              </a:ext>
            </a:extLst>
          </p:cNvPr>
          <p:cNvSpPr/>
          <p:nvPr/>
        </p:nvSpPr>
        <p:spPr>
          <a:xfrm>
            <a:off x="6660200" y="3917989"/>
            <a:ext cx="1512136" cy="369332"/>
          </a:xfrm>
          <a:prstGeom prst="rect">
            <a:avLst/>
          </a:prstGeom>
          <a:ln>
            <a:solidFill>
              <a:schemeClr val="bg1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Host OS</a:t>
            </a:r>
            <a:endParaRPr kumimoji="1" lang="zh-TW" altLang="en-US" dirty="0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243C3D7B-FAB8-C843-BF8B-26C3AC9B0F62}"/>
              </a:ext>
            </a:extLst>
          </p:cNvPr>
          <p:cNvSpPr/>
          <p:nvPr/>
        </p:nvSpPr>
        <p:spPr>
          <a:xfrm>
            <a:off x="6660200" y="3548657"/>
            <a:ext cx="1512136" cy="369332"/>
          </a:xfrm>
          <a:prstGeom prst="rect">
            <a:avLst/>
          </a:prstGeom>
          <a:solidFill>
            <a:srgbClr val="E18C39"/>
          </a:solidFill>
          <a:ln>
            <a:solidFill>
              <a:schemeClr val="bg1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000" dirty="0"/>
              <a:t>Container </a:t>
            </a:r>
          </a:p>
          <a:p>
            <a:pPr algn="ctr"/>
            <a:r>
              <a:rPr kumimoji="1" lang="en-US" altLang="zh-TW" sz="1000" dirty="0"/>
              <a:t>Runtime</a:t>
            </a:r>
            <a:endParaRPr kumimoji="1" lang="zh-TW" altLang="en-US" sz="1000" dirty="0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B8C3DD58-79BA-CB43-A15F-02036B911CA5}"/>
              </a:ext>
            </a:extLst>
          </p:cNvPr>
          <p:cNvSpPr/>
          <p:nvPr/>
        </p:nvSpPr>
        <p:spPr>
          <a:xfrm>
            <a:off x="6660201" y="2045295"/>
            <a:ext cx="505729" cy="975799"/>
          </a:xfrm>
          <a:prstGeom prst="rect">
            <a:avLst/>
          </a:prstGeom>
          <a:solidFill>
            <a:srgbClr val="246F88"/>
          </a:solidFill>
          <a:ln>
            <a:solidFill>
              <a:schemeClr val="bg1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000" dirty="0"/>
              <a:t>App A</a:t>
            </a:r>
            <a:endParaRPr kumimoji="1" lang="zh-TW" altLang="en-US" sz="1000" dirty="0"/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730E285C-207E-D348-8E1C-C4F13E13CBCF}"/>
              </a:ext>
            </a:extLst>
          </p:cNvPr>
          <p:cNvSpPr/>
          <p:nvPr/>
        </p:nvSpPr>
        <p:spPr>
          <a:xfrm>
            <a:off x="6659564" y="3024302"/>
            <a:ext cx="505730" cy="524809"/>
          </a:xfrm>
          <a:prstGeom prst="rect">
            <a:avLst/>
          </a:prstGeom>
          <a:solidFill>
            <a:srgbClr val="E18C39"/>
          </a:solidFill>
          <a:ln>
            <a:solidFill>
              <a:schemeClr val="bg1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000" dirty="0"/>
              <a:t>Bins/</a:t>
            </a:r>
          </a:p>
          <a:p>
            <a:pPr algn="ctr"/>
            <a:r>
              <a:rPr kumimoji="1" lang="en-US" altLang="zh-TW" sz="1000" dirty="0"/>
              <a:t>Libs</a:t>
            </a:r>
            <a:endParaRPr kumimoji="1" lang="zh-TW" altLang="en-US" sz="1000" dirty="0"/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FB812F1B-29B0-BB4C-90B5-C4FCB59BF0FB}"/>
              </a:ext>
            </a:extLst>
          </p:cNvPr>
          <p:cNvSpPr/>
          <p:nvPr/>
        </p:nvSpPr>
        <p:spPr>
          <a:xfrm>
            <a:off x="7165930" y="2042548"/>
            <a:ext cx="505729" cy="975799"/>
          </a:xfrm>
          <a:prstGeom prst="rect">
            <a:avLst/>
          </a:prstGeom>
          <a:solidFill>
            <a:srgbClr val="246F88"/>
          </a:solidFill>
          <a:ln>
            <a:solidFill>
              <a:schemeClr val="bg1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000" dirty="0"/>
              <a:t>App B</a:t>
            </a:r>
            <a:endParaRPr kumimoji="1" lang="zh-TW" altLang="en-US" sz="1000" dirty="0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EC2ED0D0-F4C0-FD45-8ADD-47E728111B4E}"/>
              </a:ext>
            </a:extLst>
          </p:cNvPr>
          <p:cNvSpPr/>
          <p:nvPr/>
        </p:nvSpPr>
        <p:spPr>
          <a:xfrm>
            <a:off x="7163085" y="3024075"/>
            <a:ext cx="505730" cy="524809"/>
          </a:xfrm>
          <a:prstGeom prst="rect">
            <a:avLst/>
          </a:prstGeom>
          <a:solidFill>
            <a:srgbClr val="E18C39"/>
          </a:solidFill>
          <a:ln>
            <a:solidFill>
              <a:schemeClr val="bg1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000" dirty="0"/>
              <a:t>Bins/</a:t>
            </a:r>
          </a:p>
          <a:p>
            <a:pPr algn="ctr"/>
            <a:r>
              <a:rPr kumimoji="1" lang="en-US" altLang="zh-TW" sz="1000" dirty="0"/>
              <a:t>Libs</a:t>
            </a:r>
            <a:endParaRPr kumimoji="1" lang="zh-TW" altLang="en-US" sz="1000" dirty="0"/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09D16B05-DB75-954A-B44D-3E8D839D4E38}"/>
              </a:ext>
            </a:extLst>
          </p:cNvPr>
          <p:cNvSpPr/>
          <p:nvPr/>
        </p:nvSpPr>
        <p:spPr>
          <a:xfrm>
            <a:off x="7670387" y="2043691"/>
            <a:ext cx="505729" cy="975799"/>
          </a:xfrm>
          <a:prstGeom prst="rect">
            <a:avLst/>
          </a:prstGeom>
          <a:solidFill>
            <a:srgbClr val="246F88"/>
          </a:solidFill>
          <a:ln>
            <a:solidFill>
              <a:schemeClr val="bg1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000" dirty="0"/>
              <a:t>App C</a:t>
            </a:r>
            <a:endParaRPr kumimoji="1" lang="zh-TW" altLang="en-US" sz="1000" dirty="0"/>
          </a:p>
        </p:txBody>
      </p: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5A163E56-C53F-8544-BF43-AC184734C72D}"/>
              </a:ext>
            </a:extLst>
          </p:cNvPr>
          <p:cNvSpPr txBox="1"/>
          <p:nvPr/>
        </p:nvSpPr>
        <p:spPr>
          <a:xfrm>
            <a:off x="6822544" y="4664957"/>
            <a:ext cx="118494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solidFill>
                  <a:schemeClr val="bg1">
                    <a:lumMod val="10000"/>
                  </a:schemeClr>
                </a:solidFill>
              </a:rPr>
              <a:t>Container</a:t>
            </a:r>
            <a:endParaRPr kumimoji="1" lang="zh-TW" altLang="en-US" dirty="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8860BA61-AA7A-B340-80FF-75F6517301CC}"/>
              </a:ext>
            </a:extLst>
          </p:cNvPr>
          <p:cNvSpPr/>
          <p:nvPr/>
        </p:nvSpPr>
        <p:spPr>
          <a:xfrm>
            <a:off x="528128" y="2043692"/>
            <a:ext cx="505729" cy="1501758"/>
          </a:xfrm>
          <a:prstGeom prst="rect">
            <a:avLst/>
          </a:prstGeom>
          <a:solidFill>
            <a:srgbClr val="246F88"/>
          </a:solidFill>
          <a:ln>
            <a:solidFill>
              <a:schemeClr val="bg1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000" dirty="0"/>
              <a:t>App A</a:t>
            </a:r>
            <a:endParaRPr kumimoji="1" lang="zh-TW" altLang="en-US" sz="1000" dirty="0"/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AEA4D901-9496-1E4D-A8D4-0AF06BF2C5A1}"/>
              </a:ext>
            </a:extLst>
          </p:cNvPr>
          <p:cNvSpPr/>
          <p:nvPr/>
        </p:nvSpPr>
        <p:spPr>
          <a:xfrm>
            <a:off x="1033857" y="2040469"/>
            <a:ext cx="505729" cy="1501759"/>
          </a:xfrm>
          <a:prstGeom prst="rect">
            <a:avLst/>
          </a:prstGeom>
          <a:solidFill>
            <a:srgbClr val="246F88"/>
          </a:solidFill>
          <a:ln>
            <a:solidFill>
              <a:schemeClr val="bg1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000" dirty="0"/>
              <a:t>App B</a:t>
            </a:r>
            <a:endParaRPr kumimoji="1" lang="zh-TW" altLang="en-US" sz="1000" dirty="0"/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12526BA7-B90B-704A-83CE-7AE970654FC8}"/>
              </a:ext>
            </a:extLst>
          </p:cNvPr>
          <p:cNvSpPr/>
          <p:nvPr/>
        </p:nvSpPr>
        <p:spPr>
          <a:xfrm>
            <a:off x="1536428" y="2043691"/>
            <a:ext cx="505729" cy="1498537"/>
          </a:xfrm>
          <a:prstGeom prst="rect">
            <a:avLst/>
          </a:prstGeom>
          <a:solidFill>
            <a:srgbClr val="246F88"/>
          </a:solidFill>
          <a:ln>
            <a:solidFill>
              <a:schemeClr val="bg1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000" dirty="0"/>
              <a:t>App C</a:t>
            </a:r>
            <a:endParaRPr kumimoji="1" lang="zh-TW" altLang="en-US" sz="1000" dirty="0"/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0E2DE0B1-F921-6E46-80D4-07D3E74E2CAB}"/>
              </a:ext>
            </a:extLst>
          </p:cNvPr>
          <p:cNvSpPr/>
          <p:nvPr/>
        </p:nvSpPr>
        <p:spPr>
          <a:xfrm>
            <a:off x="3487173" y="2043135"/>
            <a:ext cx="505729" cy="520764"/>
          </a:xfrm>
          <a:prstGeom prst="rect">
            <a:avLst/>
          </a:prstGeom>
          <a:solidFill>
            <a:srgbClr val="246F88"/>
          </a:solidFill>
          <a:ln>
            <a:solidFill>
              <a:schemeClr val="bg1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000" dirty="0"/>
              <a:t>App A</a:t>
            </a:r>
            <a:endParaRPr kumimoji="1" lang="zh-TW" altLang="en-US" sz="1000" dirty="0"/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1011A877-ED6C-2840-9564-FC1F85F67FA3}"/>
              </a:ext>
            </a:extLst>
          </p:cNvPr>
          <p:cNvSpPr/>
          <p:nvPr/>
        </p:nvSpPr>
        <p:spPr>
          <a:xfrm>
            <a:off x="3490804" y="2567684"/>
            <a:ext cx="505730" cy="523185"/>
          </a:xfrm>
          <a:prstGeom prst="rect">
            <a:avLst/>
          </a:prstGeom>
          <a:solidFill>
            <a:srgbClr val="E18C39"/>
          </a:solidFill>
          <a:ln>
            <a:solidFill>
              <a:schemeClr val="bg1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000" dirty="0"/>
              <a:t>Bins/</a:t>
            </a:r>
          </a:p>
          <a:p>
            <a:pPr algn="ctr"/>
            <a:r>
              <a:rPr kumimoji="1" lang="en-US" altLang="zh-TW" sz="1000" dirty="0"/>
              <a:t>Libs</a:t>
            </a:r>
            <a:endParaRPr kumimoji="1" lang="zh-TW" altLang="en-US" sz="1000" dirty="0"/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DF5C3579-B56D-A743-831E-0D1866B8DC16}"/>
              </a:ext>
            </a:extLst>
          </p:cNvPr>
          <p:cNvSpPr/>
          <p:nvPr/>
        </p:nvSpPr>
        <p:spPr>
          <a:xfrm>
            <a:off x="3990057" y="2040469"/>
            <a:ext cx="505729" cy="526047"/>
          </a:xfrm>
          <a:prstGeom prst="rect">
            <a:avLst/>
          </a:prstGeom>
          <a:solidFill>
            <a:srgbClr val="246F88"/>
          </a:solidFill>
          <a:ln>
            <a:solidFill>
              <a:schemeClr val="bg1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000" dirty="0"/>
              <a:t>App B</a:t>
            </a:r>
            <a:endParaRPr kumimoji="1" lang="zh-TW" altLang="en-US" sz="1000" dirty="0"/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2982B5E8-9A99-9444-B151-D1595C80914E}"/>
              </a:ext>
            </a:extLst>
          </p:cNvPr>
          <p:cNvSpPr/>
          <p:nvPr/>
        </p:nvSpPr>
        <p:spPr>
          <a:xfrm>
            <a:off x="3994325" y="2567684"/>
            <a:ext cx="505730" cy="522958"/>
          </a:xfrm>
          <a:prstGeom prst="rect">
            <a:avLst/>
          </a:prstGeom>
          <a:solidFill>
            <a:srgbClr val="E18C39"/>
          </a:solidFill>
          <a:ln>
            <a:solidFill>
              <a:schemeClr val="bg1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000" dirty="0"/>
              <a:t>Bins/</a:t>
            </a:r>
          </a:p>
          <a:p>
            <a:pPr algn="ctr"/>
            <a:r>
              <a:rPr kumimoji="1" lang="en-US" altLang="zh-TW" sz="1000" dirty="0"/>
              <a:t>Libs</a:t>
            </a:r>
            <a:endParaRPr kumimoji="1" lang="zh-TW" altLang="en-US" sz="1000" dirty="0"/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EA5B4334-3AA1-924D-A911-1E1CD08E4FB7}"/>
              </a:ext>
            </a:extLst>
          </p:cNvPr>
          <p:cNvSpPr/>
          <p:nvPr/>
        </p:nvSpPr>
        <p:spPr>
          <a:xfrm>
            <a:off x="4497210" y="2040469"/>
            <a:ext cx="505729" cy="520764"/>
          </a:xfrm>
          <a:prstGeom prst="rect">
            <a:avLst/>
          </a:prstGeom>
          <a:solidFill>
            <a:srgbClr val="246F88"/>
          </a:solidFill>
          <a:ln>
            <a:solidFill>
              <a:schemeClr val="bg1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000" dirty="0"/>
              <a:t>App C</a:t>
            </a:r>
            <a:endParaRPr kumimoji="1" lang="zh-TW" altLang="en-US" sz="1000" dirty="0"/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16552BA9-18E3-F34A-BE28-8EA7BBBA0079}"/>
              </a:ext>
            </a:extLst>
          </p:cNvPr>
          <p:cNvSpPr/>
          <p:nvPr/>
        </p:nvSpPr>
        <p:spPr>
          <a:xfrm>
            <a:off x="4497209" y="2563679"/>
            <a:ext cx="505730" cy="526047"/>
          </a:xfrm>
          <a:prstGeom prst="rect">
            <a:avLst/>
          </a:prstGeom>
          <a:solidFill>
            <a:srgbClr val="E18C39"/>
          </a:solidFill>
          <a:ln>
            <a:solidFill>
              <a:schemeClr val="bg1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000" dirty="0"/>
              <a:t>Bins/</a:t>
            </a:r>
          </a:p>
          <a:p>
            <a:pPr algn="ctr"/>
            <a:r>
              <a:rPr kumimoji="1" lang="en-US" altLang="zh-TW" sz="1000" dirty="0"/>
              <a:t>Libs</a:t>
            </a:r>
            <a:endParaRPr kumimoji="1" lang="zh-TW" altLang="en-US" sz="1000" dirty="0"/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2E9DE924-8EAA-FF46-A177-071A71FD800A}"/>
              </a:ext>
            </a:extLst>
          </p:cNvPr>
          <p:cNvSpPr/>
          <p:nvPr/>
        </p:nvSpPr>
        <p:spPr>
          <a:xfrm>
            <a:off x="3994961" y="3089797"/>
            <a:ext cx="505729" cy="453290"/>
          </a:xfrm>
          <a:prstGeom prst="rect">
            <a:avLst/>
          </a:prstGeom>
          <a:solidFill>
            <a:srgbClr val="E18C39"/>
          </a:solidFill>
          <a:ln>
            <a:solidFill>
              <a:schemeClr val="bg1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zh-TW" sz="900" dirty="0"/>
              <a:t>Guest </a:t>
            </a:r>
          </a:p>
          <a:p>
            <a:pPr algn="ctr"/>
            <a:r>
              <a:rPr kumimoji="1" lang="en-US" altLang="zh-TW" sz="900" dirty="0"/>
              <a:t>OS</a:t>
            </a:r>
            <a:endParaRPr kumimoji="1" lang="zh-TW" altLang="en-US" sz="900" dirty="0"/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51A74361-1C08-0444-96F5-6AD33E2E1469}"/>
              </a:ext>
            </a:extLst>
          </p:cNvPr>
          <p:cNvSpPr/>
          <p:nvPr/>
        </p:nvSpPr>
        <p:spPr>
          <a:xfrm>
            <a:off x="4497209" y="3091391"/>
            <a:ext cx="505729" cy="453290"/>
          </a:xfrm>
          <a:prstGeom prst="rect">
            <a:avLst/>
          </a:prstGeom>
          <a:solidFill>
            <a:srgbClr val="E18C39"/>
          </a:solidFill>
          <a:ln>
            <a:solidFill>
              <a:schemeClr val="bg1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zh-TW" sz="900" dirty="0"/>
              <a:t>Guest </a:t>
            </a:r>
          </a:p>
          <a:p>
            <a:pPr algn="ctr"/>
            <a:r>
              <a:rPr kumimoji="1" lang="en-US" altLang="zh-TW" sz="900" dirty="0"/>
              <a:t>OS</a:t>
            </a:r>
            <a:endParaRPr kumimoji="1" lang="zh-TW" altLang="en-US" sz="900" dirty="0"/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B17F41F5-5AA2-3847-A6A2-9B90C6BC5CB7}"/>
              </a:ext>
            </a:extLst>
          </p:cNvPr>
          <p:cNvSpPr/>
          <p:nvPr/>
        </p:nvSpPr>
        <p:spPr>
          <a:xfrm>
            <a:off x="7671958" y="3023162"/>
            <a:ext cx="505730" cy="524809"/>
          </a:xfrm>
          <a:prstGeom prst="rect">
            <a:avLst/>
          </a:prstGeom>
          <a:solidFill>
            <a:srgbClr val="E18C39"/>
          </a:solidFill>
          <a:ln>
            <a:solidFill>
              <a:schemeClr val="bg1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000" dirty="0"/>
              <a:t>Bins/</a:t>
            </a:r>
          </a:p>
          <a:p>
            <a:pPr algn="ctr"/>
            <a:r>
              <a:rPr kumimoji="1" lang="en-US" altLang="zh-TW" sz="1000" dirty="0"/>
              <a:t>Libs</a:t>
            </a:r>
            <a:endParaRPr kumimoji="1" lang="zh-TW" altLang="en-US" sz="1000" dirty="0"/>
          </a:p>
        </p:txBody>
      </p:sp>
      <p:sp>
        <p:nvSpPr>
          <p:cNvPr id="62" name="文字方塊 61">
            <a:extLst>
              <a:ext uri="{FF2B5EF4-FFF2-40B4-BE49-F238E27FC236}">
                <a16:creationId xmlns:a16="http://schemas.microsoft.com/office/drawing/2014/main" id="{8E776E54-E576-E44C-A516-82D149A81456}"/>
              </a:ext>
            </a:extLst>
          </p:cNvPr>
          <p:cNvSpPr txBox="1"/>
          <p:nvPr/>
        </p:nvSpPr>
        <p:spPr>
          <a:xfrm>
            <a:off x="2947099" y="4976335"/>
            <a:ext cx="299857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TW" sz="1400" b="1" dirty="0">
                <a:solidFill>
                  <a:schemeClr val="bg1">
                    <a:lumMod val="10000"/>
                  </a:schemeClr>
                </a:solidFill>
              </a:rPr>
              <a:t>VM</a:t>
            </a:r>
            <a:r>
              <a:rPr lang="zh-TW" altLang="en-US" sz="1400" b="1" dirty="0">
                <a:solidFill>
                  <a:schemeClr val="bg1">
                    <a:lumMod val="10000"/>
                  </a:schemeClr>
                </a:solidFill>
              </a:rPr>
              <a:t>存在的問題：</a:t>
            </a:r>
            <a:endParaRPr lang="zh-TW" altLang="en-US" sz="1400" dirty="0">
              <a:solidFill>
                <a:schemeClr val="bg1">
                  <a:lumMod val="10000"/>
                </a:schemeClr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" altLang="zh-TW" sz="1400" dirty="0">
                <a:solidFill>
                  <a:schemeClr val="bg1">
                    <a:lumMod val="10000"/>
                  </a:schemeClr>
                </a:solidFill>
              </a:rPr>
              <a:t>VM</a:t>
            </a:r>
            <a:r>
              <a:rPr lang="zh-TW" altLang="en-US" sz="1400" dirty="0">
                <a:solidFill>
                  <a:schemeClr val="bg1">
                    <a:lumMod val="10000"/>
                  </a:schemeClr>
                </a:solidFill>
              </a:rPr>
              <a:t>開啟速度較慢</a:t>
            </a:r>
          </a:p>
          <a:p>
            <a:pPr marL="342900" indent="-342900">
              <a:buFont typeface="+mj-lt"/>
              <a:buAutoNum type="arabicPeriod"/>
            </a:pPr>
            <a:r>
              <a:rPr lang="en" altLang="zh-TW" sz="1400" dirty="0">
                <a:solidFill>
                  <a:schemeClr val="bg1">
                    <a:lumMod val="10000"/>
                  </a:schemeClr>
                </a:solidFill>
              </a:rPr>
              <a:t>VM</a:t>
            </a:r>
            <a:r>
              <a:rPr lang="zh-TW" altLang="en-US" sz="1400" dirty="0">
                <a:solidFill>
                  <a:schemeClr val="bg1">
                    <a:lumMod val="10000"/>
                  </a:schemeClr>
                </a:solidFill>
              </a:rPr>
              <a:t>閒置時亦會佔用資源</a:t>
            </a:r>
          </a:p>
          <a:p>
            <a:pPr marL="342900" indent="-342900">
              <a:buFont typeface="+mj-lt"/>
              <a:buAutoNum type="arabicPeriod"/>
            </a:pPr>
            <a:r>
              <a:rPr lang="en" altLang="zh-TW" sz="1400" dirty="0">
                <a:solidFill>
                  <a:schemeClr val="bg1">
                    <a:lumMod val="10000"/>
                  </a:schemeClr>
                </a:solidFill>
              </a:rPr>
              <a:t>VM</a:t>
            </a:r>
            <a:r>
              <a:rPr lang="zh-TW" altLang="en-US" sz="1400" dirty="0">
                <a:solidFill>
                  <a:schemeClr val="bg1">
                    <a:lumMod val="10000"/>
                  </a:schemeClr>
                </a:solidFill>
              </a:rPr>
              <a:t>容易被更改・</a:t>
            </a:r>
            <a:r>
              <a:rPr lang="zh-TW" altLang="en-US" sz="1400" b="1" dirty="0">
                <a:solidFill>
                  <a:schemeClr val="bg1">
                    <a:lumMod val="10000"/>
                  </a:schemeClr>
                </a:solidFill>
              </a:rPr>
              <a:t>且不會被記錄</a:t>
            </a:r>
            <a:endParaRPr lang="en-US" altLang="zh-TW" sz="1400" b="1" dirty="0">
              <a:solidFill>
                <a:schemeClr val="bg1">
                  <a:lumMod val="10000"/>
                </a:schemeClr>
              </a:solidFill>
            </a:endParaRPr>
          </a:p>
          <a:p>
            <a:r>
              <a:rPr lang="zh-TW" altLang="en-US" sz="1400" b="1" dirty="0">
                <a:solidFill>
                  <a:schemeClr val="bg1">
                    <a:lumMod val="10000"/>
                  </a:schemeClr>
                </a:solidFill>
              </a:rPr>
              <a:t>       </a:t>
            </a:r>
            <a:r>
              <a:rPr lang="en-US" altLang="zh-TW" sz="1400" b="1" dirty="0">
                <a:solidFill>
                  <a:schemeClr val="bg1">
                    <a:lumMod val="10000"/>
                  </a:schemeClr>
                </a:solidFill>
              </a:rPr>
              <a:t>(</a:t>
            </a:r>
            <a:r>
              <a:rPr lang="zh-TW" altLang="en-US" sz="1400" b="1" dirty="0">
                <a:solidFill>
                  <a:schemeClr val="bg1">
                    <a:lumMod val="10000"/>
                  </a:schemeClr>
                </a:solidFill>
              </a:rPr>
              <a:t>即使紀錄也不容易查詢</a:t>
            </a:r>
            <a:r>
              <a:rPr lang="en-US" altLang="zh-TW" sz="1400" b="1" dirty="0">
                <a:solidFill>
                  <a:schemeClr val="bg1">
                    <a:lumMod val="10000"/>
                  </a:schemeClr>
                </a:solidFill>
              </a:rPr>
              <a:t>)</a:t>
            </a:r>
            <a:endParaRPr lang="zh-TW" altLang="en-US" sz="1400" dirty="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63" name="文字方塊 62">
            <a:extLst>
              <a:ext uri="{FF2B5EF4-FFF2-40B4-BE49-F238E27FC236}">
                <a16:creationId xmlns:a16="http://schemas.microsoft.com/office/drawing/2014/main" id="{0B705E82-2B0C-604E-AF6C-AB1B955DD9E9}"/>
              </a:ext>
            </a:extLst>
          </p:cNvPr>
          <p:cNvSpPr txBox="1"/>
          <p:nvPr/>
        </p:nvSpPr>
        <p:spPr>
          <a:xfrm>
            <a:off x="6552691" y="4976334"/>
            <a:ext cx="223224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b="1" dirty="0">
                <a:solidFill>
                  <a:schemeClr val="bg1">
                    <a:lumMod val="10000"/>
                  </a:schemeClr>
                </a:solidFill>
              </a:rPr>
              <a:t>容器化技術的優勢：</a:t>
            </a:r>
          </a:p>
          <a:p>
            <a:pPr marL="342900" indent="-342900">
              <a:buFont typeface="+mj-lt"/>
              <a:buAutoNum type="arabicPeriod"/>
            </a:pPr>
            <a:r>
              <a:rPr lang="zh-TW" altLang="en-US" sz="1400" dirty="0">
                <a:solidFill>
                  <a:schemeClr val="bg1">
                    <a:lumMod val="10000"/>
                  </a:schemeClr>
                </a:solidFill>
              </a:rPr>
              <a:t>保持環境一致性</a:t>
            </a:r>
          </a:p>
          <a:p>
            <a:pPr marL="342900" indent="-342900">
              <a:buFont typeface="+mj-lt"/>
              <a:buAutoNum type="arabicPeriod"/>
            </a:pPr>
            <a:r>
              <a:rPr lang="zh-TW" altLang="en-US" sz="1400" dirty="0">
                <a:solidFill>
                  <a:schemeClr val="bg1">
                    <a:lumMod val="10000"/>
                  </a:schemeClr>
                </a:solidFill>
              </a:rPr>
              <a:t>較好的操作效率</a:t>
            </a:r>
          </a:p>
          <a:p>
            <a:pPr marL="342900" indent="-342900">
              <a:buFont typeface="+mj-lt"/>
              <a:buAutoNum type="arabicPeriod"/>
            </a:pPr>
            <a:r>
              <a:rPr lang="zh-TW" altLang="en-US" sz="1400" dirty="0">
                <a:solidFill>
                  <a:schemeClr val="bg1">
                    <a:lumMod val="10000"/>
                  </a:schemeClr>
                </a:solidFill>
              </a:rPr>
              <a:t>提高開發人員生產力</a:t>
            </a:r>
          </a:p>
          <a:p>
            <a:pPr marL="342900" indent="-342900">
              <a:buFont typeface="+mj-lt"/>
              <a:buAutoNum type="arabicPeriod"/>
            </a:pPr>
            <a:r>
              <a:rPr lang="zh-TW" altLang="en-US" sz="1400" dirty="0">
                <a:solidFill>
                  <a:schemeClr val="bg1">
                    <a:lumMod val="10000"/>
                  </a:schemeClr>
                </a:solidFill>
              </a:rPr>
              <a:t>容易進行版本控制</a:t>
            </a:r>
          </a:p>
        </p:txBody>
      </p:sp>
      <p:sp>
        <p:nvSpPr>
          <p:cNvPr id="64" name="文字方塊 63">
            <a:extLst>
              <a:ext uri="{FF2B5EF4-FFF2-40B4-BE49-F238E27FC236}">
                <a16:creationId xmlns:a16="http://schemas.microsoft.com/office/drawing/2014/main" id="{94BA29B2-15BF-4C43-8854-F463FA326749}"/>
              </a:ext>
            </a:extLst>
          </p:cNvPr>
          <p:cNvSpPr txBox="1"/>
          <p:nvPr/>
        </p:nvSpPr>
        <p:spPr>
          <a:xfrm>
            <a:off x="59338" y="4976333"/>
            <a:ext cx="299857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b="1" dirty="0">
                <a:solidFill>
                  <a:schemeClr val="bg1">
                    <a:lumMod val="10000"/>
                  </a:schemeClr>
                </a:solidFill>
              </a:rPr>
              <a:t>裸機存在的問題：</a:t>
            </a:r>
            <a:endParaRPr lang="zh-TW" altLang="en-US" sz="1400" dirty="0">
              <a:solidFill>
                <a:schemeClr val="bg1">
                  <a:lumMod val="10000"/>
                </a:schemeClr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sz="1400" dirty="0">
                <a:solidFill>
                  <a:schemeClr val="bg1">
                    <a:lumMod val="10000"/>
                  </a:schemeClr>
                </a:solidFill>
              </a:rPr>
              <a:t>資源利用率低</a:t>
            </a:r>
            <a:endParaRPr lang="en" altLang="zh-TW" sz="1400" dirty="0">
              <a:solidFill>
                <a:schemeClr val="bg1">
                  <a:lumMod val="10000"/>
                </a:schemeClr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sz="1400" dirty="0">
                <a:solidFill>
                  <a:schemeClr val="bg1">
                    <a:lumMod val="10000"/>
                  </a:schemeClr>
                </a:solidFill>
              </a:rPr>
              <a:t>相依套件混雜，難以維護</a:t>
            </a:r>
            <a:endParaRPr lang="en" altLang="zh-TW" sz="1400" dirty="0">
              <a:solidFill>
                <a:schemeClr val="bg1">
                  <a:lumMod val="10000"/>
                </a:schemeClr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zh-TW" altLang="en-US" sz="1400" dirty="0">
                <a:solidFill>
                  <a:schemeClr val="bg1">
                    <a:lumMod val="10000"/>
                  </a:schemeClr>
                </a:solidFill>
              </a:rPr>
              <a:t>容易被更改・</a:t>
            </a:r>
            <a:r>
              <a:rPr lang="zh-TW" altLang="en-US" sz="1400" b="1" dirty="0">
                <a:solidFill>
                  <a:schemeClr val="bg1">
                    <a:lumMod val="10000"/>
                  </a:schemeClr>
                </a:solidFill>
              </a:rPr>
              <a:t>且不會被記錄</a:t>
            </a:r>
            <a:endParaRPr lang="en-US" altLang="zh-TW" sz="1400" b="1" dirty="0">
              <a:solidFill>
                <a:schemeClr val="bg1">
                  <a:lumMod val="10000"/>
                </a:schemeClr>
              </a:solidFill>
            </a:endParaRPr>
          </a:p>
          <a:p>
            <a:r>
              <a:rPr lang="zh-TW" altLang="en-US" sz="1400" b="1" dirty="0">
                <a:solidFill>
                  <a:schemeClr val="bg1">
                    <a:lumMod val="10000"/>
                  </a:schemeClr>
                </a:solidFill>
              </a:rPr>
              <a:t>       </a:t>
            </a:r>
            <a:r>
              <a:rPr lang="en-US" altLang="zh-TW" sz="1400" b="1" dirty="0">
                <a:solidFill>
                  <a:schemeClr val="bg1">
                    <a:lumMod val="10000"/>
                  </a:schemeClr>
                </a:solidFill>
              </a:rPr>
              <a:t>(</a:t>
            </a:r>
            <a:r>
              <a:rPr lang="zh-TW" altLang="en-US" sz="1400" b="1" dirty="0">
                <a:solidFill>
                  <a:schemeClr val="bg1">
                    <a:lumMod val="10000"/>
                  </a:schemeClr>
                </a:solidFill>
              </a:rPr>
              <a:t>即使紀錄也不容易查詢</a:t>
            </a:r>
            <a:r>
              <a:rPr lang="en-US" altLang="zh-TW" sz="1400" b="1" dirty="0">
                <a:solidFill>
                  <a:schemeClr val="bg1">
                    <a:lumMod val="10000"/>
                  </a:schemeClr>
                </a:solidFill>
              </a:rPr>
              <a:t>)</a:t>
            </a:r>
            <a:endParaRPr lang="zh-TW" altLang="en-US" sz="1400" dirty="0">
              <a:solidFill>
                <a:schemeClr val="bg1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956888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163B0B7F-A626-D345-9F57-87B97B194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TW" dirty="0" err="1"/>
              <a:t>Dockerfile</a:t>
            </a:r>
            <a:r>
              <a:rPr lang="zh-TW" altLang="en" dirty="0"/>
              <a:t>：</a:t>
            </a:r>
            <a:r>
              <a:rPr lang="zh-TW" altLang="en-US" dirty="0"/>
              <a:t>訂製</a:t>
            </a:r>
            <a:r>
              <a:rPr lang="en" altLang="zh-TW" dirty="0"/>
              <a:t>Image</a:t>
            </a:r>
            <a:endParaRPr kumimoji="1" lang="zh-TW" altLang="en-US" dirty="0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7370A810-F9EE-594C-B5A6-3691C715D8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>
                <a:latin typeface="+mn-lt"/>
              </a:rPr>
              <a:t>step2-7 </a:t>
            </a:r>
            <a:r>
              <a:rPr lang="en" altLang="zh-TW" b="1" dirty="0"/>
              <a:t>docker image</a:t>
            </a:r>
            <a:r>
              <a:rPr lang="zh-TW" altLang="en-US" b="1" dirty="0"/>
              <a:t> </a:t>
            </a:r>
            <a:r>
              <a:rPr lang="zh-CN" altLang="en-US" b="1" dirty="0"/>
              <a:t>的</a:t>
            </a:r>
            <a:r>
              <a:rPr lang="zh-TW" altLang="en-US" b="1" dirty="0"/>
              <a:t>管理與操作</a:t>
            </a:r>
          </a:p>
        </p:txBody>
      </p:sp>
      <p:sp>
        <p:nvSpPr>
          <p:cNvPr id="6" name="文字版面配置區 5">
            <a:extLst>
              <a:ext uri="{FF2B5EF4-FFF2-40B4-BE49-F238E27FC236}">
                <a16:creationId xmlns:a16="http://schemas.microsoft.com/office/drawing/2014/main" id="{01C73B2E-26C7-8A4A-8EAB-F4ABB848920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altLang="zh-TW" sz="1600" dirty="0"/>
              <a:t>Step</a:t>
            </a:r>
          </a:p>
          <a:p>
            <a:r>
              <a:rPr lang="en-US" altLang="zh-TW" sz="1600" dirty="0"/>
              <a:t>2</a:t>
            </a:r>
            <a:endParaRPr lang="zh-TW" altLang="en-US" sz="1600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72F1D19E-ECCD-42C2-A508-F8AE06DCF5E2}" type="slidenum">
              <a:rPr lang="en-US" altLang="zh-TW" smtClean="0"/>
              <a:pPr/>
              <a:t>40</a:t>
            </a:fld>
            <a:endParaRPr lang="en-US" altLang="zh-TW"/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6B012476-9D85-D74C-9009-0AA6D247B485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971568" y="1124744"/>
            <a:ext cx="7344848" cy="42484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2000" dirty="0">
                <a:solidFill>
                  <a:schemeClr val="bg1">
                    <a:lumMod val="10000"/>
                  </a:schemeClr>
                </a:solidFill>
              </a:rPr>
              <a:t>將</a:t>
            </a:r>
            <a:r>
              <a:rPr lang="en" altLang="zh-TW" sz="2000" dirty="0">
                <a:solidFill>
                  <a:schemeClr val="bg1">
                    <a:lumMod val="10000"/>
                  </a:schemeClr>
                </a:solidFill>
              </a:rPr>
              <a:t>IMAGE</a:t>
            </a:r>
            <a:r>
              <a:rPr lang="zh-TW" altLang="en-US" sz="2000" dirty="0">
                <a:solidFill>
                  <a:schemeClr val="bg1">
                    <a:lumMod val="10000"/>
                  </a:schemeClr>
                </a:solidFill>
              </a:rPr>
              <a:t>上傳到</a:t>
            </a:r>
            <a:r>
              <a:rPr lang="en" altLang="zh-TW" sz="2000" dirty="0">
                <a:solidFill>
                  <a:schemeClr val="bg1">
                    <a:lumMod val="10000"/>
                  </a:schemeClr>
                </a:solidFill>
              </a:rPr>
              <a:t>docker hub</a:t>
            </a:r>
            <a:endParaRPr lang="zh-TW" altLang="en-US" sz="2000" dirty="0">
              <a:solidFill>
                <a:schemeClr val="bg1">
                  <a:lumMod val="10000"/>
                </a:schemeClr>
              </a:solidFill>
            </a:endParaRPr>
          </a:p>
          <a:p>
            <a:r>
              <a:rPr lang="zh-TW" altLang="en-US" sz="1600" dirty="0">
                <a:solidFill>
                  <a:schemeClr val="bg1">
                    <a:lumMod val="10000"/>
                  </a:schemeClr>
                </a:solidFill>
              </a:rPr>
              <a:t>如果，我們今天想把我們製作的</a:t>
            </a:r>
            <a:r>
              <a:rPr lang="en" altLang="zh-TW" sz="1600" dirty="0">
                <a:solidFill>
                  <a:schemeClr val="bg1">
                    <a:lumMod val="10000"/>
                  </a:schemeClr>
                </a:solidFill>
              </a:rPr>
              <a:t>IMAGE</a:t>
            </a:r>
            <a:r>
              <a:rPr lang="zh-TW" altLang="en-US" sz="1600" dirty="0">
                <a:solidFill>
                  <a:schemeClr val="bg1">
                    <a:lumMod val="10000"/>
                  </a:schemeClr>
                </a:solidFill>
              </a:rPr>
              <a:t>公開出去我們有兩種方式：</a:t>
            </a:r>
          </a:p>
          <a:p>
            <a:pPr lvl="1"/>
            <a:r>
              <a:rPr lang="zh-TW" altLang="en-US" sz="1600" dirty="0">
                <a:solidFill>
                  <a:schemeClr val="bg1">
                    <a:lumMod val="10000"/>
                  </a:schemeClr>
                </a:solidFill>
              </a:rPr>
              <a:t>用上面提到的</a:t>
            </a:r>
            <a:r>
              <a:rPr lang="en" altLang="zh-TW" sz="1600" dirty="0">
                <a:solidFill>
                  <a:schemeClr val="bg1">
                    <a:lumMod val="10000"/>
                  </a:schemeClr>
                </a:solidFill>
              </a:rPr>
              <a:t>docker save</a:t>
            </a:r>
            <a:r>
              <a:rPr lang="zh-TW" altLang="en-US" sz="1600" dirty="0">
                <a:solidFill>
                  <a:schemeClr val="bg1">
                    <a:lumMod val="10000"/>
                  </a:schemeClr>
                </a:solidFill>
              </a:rPr>
              <a:t>指令，把我們的</a:t>
            </a:r>
            <a:r>
              <a:rPr lang="en" altLang="zh-TW" sz="1600" dirty="0">
                <a:solidFill>
                  <a:schemeClr val="bg1">
                    <a:lumMod val="10000"/>
                  </a:schemeClr>
                </a:solidFill>
              </a:rPr>
              <a:t>IMAGE</a:t>
            </a:r>
            <a:r>
              <a:rPr lang="zh-TW" altLang="en-US" sz="1600" dirty="0">
                <a:solidFill>
                  <a:schemeClr val="bg1">
                    <a:lumMod val="10000"/>
                  </a:schemeClr>
                </a:solidFill>
              </a:rPr>
              <a:t>打包成</a:t>
            </a:r>
            <a:r>
              <a:rPr lang="en" altLang="zh-TW" sz="1600" dirty="0">
                <a:solidFill>
                  <a:schemeClr val="bg1">
                    <a:lumMod val="10000"/>
                  </a:schemeClr>
                </a:solidFill>
              </a:rPr>
              <a:t>tar</a:t>
            </a:r>
            <a:r>
              <a:rPr lang="zh-TW" altLang="en-US" sz="1600" dirty="0">
                <a:solidFill>
                  <a:schemeClr val="bg1">
                    <a:lumMod val="10000"/>
                  </a:schemeClr>
                </a:solidFill>
              </a:rPr>
              <a:t>檔，放到雲端空間上在給出連結，讓人下載。</a:t>
            </a:r>
          </a:p>
          <a:p>
            <a:pPr lvl="1"/>
            <a:r>
              <a:rPr lang="zh-TW" altLang="en-US" sz="1600" dirty="0">
                <a:solidFill>
                  <a:schemeClr val="bg1">
                    <a:lumMod val="10000"/>
                  </a:schemeClr>
                </a:solidFill>
              </a:rPr>
              <a:t>上傳到</a:t>
            </a:r>
            <a:r>
              <a:rPr lang="en" altLang="zh-TW" sz="1600" dirty="0">
                <a:solidFill>
                  <a:schemeClr val="bg1">
                    <a:lumMod val="10000"/>
                  </a:schemeClr>
                </a:solidFill>
              </a:rPr>
              <a:t>docker hub</a:t>
            </a:r>
          </a:p>
          <a:p>
            <a:pPr marL="0" indent="0">
              <a:buNone/>
            </a:pPr>
            <a:r>
              <a:rPr lang="zh-TW" altLang="en-US" sz="1600" dirty="0">
                <a:solidFill>
                  <a:schemeClr val="bg1">
                    <a:lumMod val="10000"/>
                  </a:schemeClr>
                </a:solidFill>
              </a:rPr>
              <a:t>上傳到</a:t>
            </a:r>
            <a:r>
              <a:rPr lang="en" altLang="zh-TW" sz="1600" dirty="0">
                <a:solidFill>
                  <a:schemeClr val="bg1">
                    <a:lumMod val="10000"/>
                  </a:schemeClr>
                </a:solidFill>
              </a:rPr>
              <a:t>docker hub</a:t>
            </a:r>
            <a:r>
              <a:rPr lang="zh-TW" altLang="en-US" sz="1600" dirty="0">
                <a:solidFill>
                  <a:schemeClr val="bg1">
                    <a:lumMod val="10000"/>
                  </a:schemeClr>
                </a:solidFill>
              </a:rPr>
              <a:t>有什麼好處呢：</a:t>
            </a:r>
          </a:p>
          <a:p>
            <a:r>
              <a:rPr lang="zh-TW" altLang="en-US" sz="1600" dirty="0">
                <a:solidFill>
                  <a:schemeClr val="bg1">
                    <a:lumMod val="10000"/>
                  </a:schemeClr>
                </a:solidFill>
              </a:rPr>
              <a:t>可以直接使用</a:t>
            </a:r>
            <a:r>
              <a:rPr lang="en" altLang="zh-TW" sz="1600" dirty="0">
                <a:solidFill>
                  <a:schemeClr val="bg1">
                    <a:lumMod val="10000"/>
                  </a:schemeClr>
                </a:solidFill>
              </a:rPr>
              <a:t>docker run </a:t>
            </a:r>
            <a:r>
              <a:rPr lang="zh-TW" altLang="en-US" sz="1600" dirty="0">
                <a:solidFill>
                  <a:schemeClr val="bg1">
                    <a:lumMod val="10000"/>
                  </a:schemeClr>
                </a:solidFill>
              </a:rPr>
              <a:t>指定</a:t>
            </a:r>
            <a:r>
              <a:rPr lang="en" altLang="zh-TW" sz="1600" dirty="0">
                <a:solidFill>
                  <a:schemeClr val="bg1">
                    <a:lumMod val="10000"/>
                  </a:schemeClr>
                </a:solidFill>
              </a:rPr>
              <a:t>IMAGE docker </a:t>
            </a:r>
            <a:r>
              <a:rPr lang="zh-TW" altLang="en-US" sz="1600" dirty="0">
                <a:solidFill>
                  <a:schemeClr val="bg1">
                    <a:lumMod val="10000"/>
                  </a:schemeClr>
                </a:solidFill>
              </a:rPr>
              <a:t>會自動下載匯入並使用。</a:t>
            </a:r>
          </a:p>
          <a:p>
            <a:pPr marL="0" indent="0">
              <a:buNone/>
            </a:pPr>
            <a:r>
              <a:rPr lang="zh-TW" altLang="en-US" sz="1600" dirty="0">
                <a:solidFill>
                  <a:schemeClr val="bg1">
                    <a:lumMod val="10000"/>
                  </a:schemeClr>
                </a:solidFill>
              </a:rPr>
              <a:t>開始使用之前須先至</a:t>
            </a:r>
            <a:r>
              <a:rPr lang="en" altLang="zh-TW" sz="1600" dirty="0">
                <a:solidFill>
                  <a:schemeClr val="bg1">
                    <a:lumMod val="10000"/>
                  </a:schemeClr>
                </a:solidFill>
              </a:rPr>
              <a:t>docker hub</a:t>
            </a:r>
            <a:r>
              <a:rPr lang="zh-TW" altLang="en-US" sz="1600" dirty="0">
                <a:solidFill>
                  <a:schemeClr val="bg1">
                    <a:lumMod val="10000"/>
                  </a:schemeClr>
                </a:solidFill>
              </a:rPr>
              <a:t>進行註冊</a:t>
            </a:r>
          </a:p>
          <a:p>
            <a:pPr marL="0" indent="0">
              <a:buNone/>
            </a:pPr>
            <a:r>
              <a:rPr lang="zh-TW" altLang="en-US" sz="1600" dirty="0">
                <a:solidFill>
                  <a:schemeClr val="bg1">
                    <a:lumMod val="10000"/>
                  </a:schemeClr>
                </a:solidFill>
              </a:rPr>
              <a:t>註冊完成後，使用</a:t>
            </a:r>
            <a:r>
              <a:rPr lang="en" altLang="zh-TW" sz="1600" dirty="0">
                <a:solidFill>
                  <a:schemeClr val="bg1">
                    <a:lumMod val="10000"/>
                  </a:schemeClr>
                </a:solidFill>
              </a:rPr>
              <a:t>docker login</a:t>
            </a:r>
            <a:r>
              <a:rPr lang="zh-TW" altLang="en-US" sz="1600" dirty="0">
                <a:solidFill>
                  <a:schemeClr val="bg1">
                    <a:lumMod val="10000"/>
                  </a:schemeClr>
                </a:solidFill>
              </a:rPr>
              <a:t>登入到</a:t>
            </a:r>
            <a:r>
              <a:rPr lang="en" altLang="zh-TW" sz="1600" dirty="0">
                <a:solidFill>
                  <a:schemeClr val="bg1">
                    <a:lumMod val="10000"/>
                  </a:schemeClr>
                </a:solidFill>
              </a:rPr>
              <a:t>docker hub</a:t>
            </a:r>
          </a:p>
          <a:p>
            <a:pPr marL="0" indent="0">
              <a:buNone/>
            </a:pPr>
            <a:endParaRPr lang="zh-TW" altLang="en-US" sz="1600" dirty="0">
              <a:solidFill>
                <a:schemeClr val="bg1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zh-TW" altLang="en-US" sz="1800" b="1" dirty="0">
              <a:solidFill>
                <a:schemeClr val="bg1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" altLang="zh-TW" sz="1600" dirty="0">
              <a:solidFill>
                <a:schemeClr val="bg1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" altLang="zh-TW" sz="1600" dirty="0">
              <a:solidFill>
                <a:schemeClr val="bg1">
                  <a:lumMod val="10000"/>
                </a:schemeClr>
              </a:solidFill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E944BE57-48BE-7047-A75B-2CA5B97D6E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784" y="4365168"/>
            <a:ext cx="8172432" cy="1125339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3732ED36-DD7F-AA4B-8F83-DB3F2CD26516}"/>
              </a:ext>
            </a:extLst>
          </p:cNvPr>
          <p:cNvSpPr/>
          <p:nvPr/>
        </p:nvSpPr>
        <p:spPr>
          <a:xfrm>
            <a:off x="971860" y="3876308"/>
            <a:ext cx="7200864" cy="371569"/>
          </a:xfrm>
          <a:prstGeom prst="rect">
            <a:avLst/>
          </a:prstGeom>
          <a:solidFill>
            <a:schemeClr val="accent6">
              <a:lumMod val="85000"/>
            </a:schemeClr>
          </a:solidFill>
          <a:ln w="9525">
            <a:solidFill>
              <a:srgbClr val="2A151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" altLang="zh-TW" sz="1400" dirty="0">
                <a:solidFill>
                  <a:schemeClr val="bg1">
                    <a:lumMod val="10000"/>
                  </a:schemeClr>
                </a:solidFill>
              </a:rPr>
              <a:t>docker login</a:t>
            </a:r>
          </a:p>
        </p:txBody>
      </p:sp>
    </p:spTree>
    <p:extLst>
      <p:ext uri="{BB962C8B-B14F-4D97-AF65-F5344CB8AC3E}">
        <p14:creationId xmlns:p14="http://schemas.microsoft.com/office/powerpoint/2010/main" val="90996059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163B0B7F-A626-D345-9F57-87B97B194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TW" dirty="0" err="1"/>
              <a:t>Dockerfile</a:t>
            </a:r>
            <a:r>
              <a:rPr lang="zh-TW" altLang="en" dirty="0"/>
              <a:t>：</a:t>
            </a:r>
            <a:r>
              <a:rPr lang="zh-TW" altLang="en-US" dirty="0"/>
              <a:t>訂製</a:t>
            </a:r>
            <a:r>
              <a:rPr lang="en" altLang="zh-TW" dirty="0"/>
              <a:t>Image</a:t>
            </a:r>
            <a:endParaRPr kumimoji="1" lang="zh-TW" altLang="en-US" dirty="0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7370A810-F9EE-594C-B5A6-3691C715D8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>
                <a:latin typeface="+mn-lt"/>
              </a:rPr>
              <a:t>step2-7 </a:t>
            </a:r>
            <a:r>
              <a:rPr lang="en" altLang="zh-TW" b="1" dirty="0"/>
              <a:t>docker image</a:t>
            </a:r>
            <a:r>
              <a:rPr lang="zh-TW" altLang="en-US" b="1" dirty="0"/>
              <a:t> </a:t>
            </a:r>
            <a:r>
              <a:rPr lang="zh-CN" altLang="en-US" b="1" dirty="0"/>
              <a:t>的</a:t>
            </a:r>
            <a:r>
              <a:rPr lang="zh-TW" altLang="en-US" b="1" dirty="0"/>
              <a:t>管理與操作</a:t>
            </a:r>
          </a:p>
        </p:txBody>
      </p:sp>
      <p:sp>
        <p:nvSpPr>
          <p:cNvPr id="6" name="文字版面配置區 5">
            <a:extLst>
              <a:ext uri="{FF2B5EF4-FFF2-40B4-BE49-F238E27FC236}">
                <a16:creationId xmlns:a16="http://schemas.microsoft.com/office/drawing/2014/main" id="{01C73B2E-26C7-8A4A-8EAB-F4ABB848920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altLang="zh-TW" sz="1600" dirty="0"/>
              <a:t>Step</a:t>
            </a:r>
          </a:p>
          <a:p>
            <a:r>
              <a:rPr lang="en-US" altLang="zh-TW" sz="1600" dirty="0"/>
              <a:t>2</a:t>
            </a:r>
            <a:endParaRPr lang="zh-TW" altLang="en-US" sz="1600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72F1D19E-ECCD-42C2-A508-F8AE06DCF5E2}" type="slidenum">
              <a:rPr lang="en-US" altLang="zh-TW" smtClean="0"/>
              <a:pPr/>
              <a:t>41</a:t>
            </a:fld>
            <a:endParaRPr lang="en-US" altLang="zh-TW"/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6B012476-9D85-D74C-9009-0AA6D247B485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971568" y="1124744"/>
            <a:ext cx="7344848" cy="4248472"/>
          </a:xfrm>
        </p:spPr>
        <p:txBody>
          <a:bodyPr>
            <a:normAutofit/>
          </a:bodyPr>
          <a:lstStyle/>
          <a:p>
            <a:r>
              <a:rPr lang="zh-TW" altLang="en-US" sz="1600" dirty="0">
                <a:solidFill>
                  <a:schemeClr val="bg1">
                    <a:lumMod val="10000"/>
                  </a:schemeClr>
                </a:solidFill>
              </a:rPr>
              <a:t>上傳到</a:t>
            </a:r>
            <a:r>
              <a:rPr lang="en" altLang="zh-TW" sz="1600" dirty="0">
                <a:solidFill>
                  <a:schemeClr val="bg1">
                    <a:lumMod val="10000"/>
                  </a:schemeClr>
                </a:solidFill>
              </a:rPr>
              <a:t>docker hub</a:t>
            </a:r>
            <a:endParaRPr lang="zh-TW" altLang="en-US" sz="1600" dirty="0">
              <a:solidFill>
                <a:schemeClr val="bg1">
                  <a:lumMod val="10000"/>
                </a:schemeClr>
              </a:solidFill>
            </a:endParaRPr>
          </a:p>
          <a:p>
            <a:pPr lvl="1"/>
            <a:r>
              <a:rPr lang="zh-TW" altLang="en-US" sz="1600" dirty="0">
                <a:solidFill>
                  <a:schemeClr val="bg1">
                    <a:lumMod val="10000"/>
                  </a:schemeClr>
                </a:solidFill>
              </a:rPr>
              <a:t>現在讓我們試著把剛剛製作的</a:t>
            </a:r>
            <a:r>
              <a:rPr lang="en" altLang="zh-TW" sz="1600" dirty="0">
                <a:solidFill>
                  <a:schemeClr val="bg1">
                    <a:lumMod val="10000"/>
                  </a:schemeClr>
                </a:solidFill>
              </a:rPr>
              <a:t>flask IMAGE</a:t>
            </a:r>
            <a:r>
              <a:rPr lang="zh-TW" altLang="en-US" sz="1600" dirty="0">
                <a:solidFill>
                  <a:schemeClr val="bg1">
                    <a:lumMod val="10000"/>
                  </a:schemeClr>
                </a:solidFill>
              </a:rPr>
              <a:t>上傳到自己的</a:t>
            </a:r>
            <a:r>
              <a:rPr lang="en" altLang="zh-TW" sz="1600" dirty="0">
                <a:solidFill>
                  <a:schemeClr val="bg1">
                    <a:lumMod val="10000"/>
                  </a:schemeClr>
                </a:solidFill>
              </a:rPr>
              <a:t>docker hub</a:t>
            </a:r>
            <a:r>
              <a:rPr lang="zh-TW" altLang="en-US" sz="1600" dirty="0">
                <a:solidFill>
                  <a:schemeClr val="bg1">
                    <a:lumMod val="10000"/>
                  </a:schemeClr>
                </a:solidFill>
              </a:rPr>
              <a:t>吧！</a:t>
            </a:r>
          </a:p>
          <a:p>
            <a:pPr lvl="1"/>
            <a:r>
              <a:rPr lang="zh-TW" altLang="en-US" sz="1600" dirty="0">
                <a:solidFill>
                  <a:schemeClr val="bg1">
                    <a:lumMod val="10000"/>
                  </a:schemeClr>
                </a:solidFill>
              </a:rPr>
              <a:t>指令：</a:t>
            </a:r>
            <a:r>
              <a:rPr lang="en" altLang="zh-TW" sz="1600" dirty="0">
                <a:solidFill>
                  <a:schemeClr val="bg1">
                    <a:lumMod val="10000"/>
                  </a:schemeClr>
                </a:solidFill>
              </a:rPr>
              <a:t>docker push &lt;docker hub </a:t>
            </a:r>
            <a:r>
              <a:rPr lang="zh-TW" altLang="en-US" sz="1600" dirty="0">
                <a:solidFill>
                  <a:schemeClr val="bg1">
                    <a:lumMod val="10000"/>
                  </a:schemeClr>
                </a:solidFill>
              </a:rPr>
              <a:t>帳號</a:t>
            </a:r>
            <a:r>
              <a:rPr lang="en-US" altLang="zh-TW" sz="1600" dirty="0">
                <a:solidFill>
                  <a:schemeClr val="bg1">
                    <a:lumMod val="10000"/>
                  </a:schemeClr>
                </a:solidFill>
              </a:rPr>
              <a:t>&gt;/&lt;</a:t>
            </a:r>
            <a:r>
              <a:rPr lang="zh-TW" altLang="en-US" sz="1600" dirty="0">
                <a:solidFill>
                  <a:schemeClr val="bg1">
                    <a:lumMod val="10000"/>
                  </a:schemeClr>
                </a:solidFill>
              </a:rPr>
              <a:t>應用名稱</a:t>
            </a:r>
            <a:r>
              <a:rPr lang="en-US" altLang="zh-TW" sz="1600" dirty="0">
                <a:solidFill>
                  <a:schemeClr val="bg1">
                    <a:lumMod val="10000"/>
                  </a:schemeClr>
                </a:solidFill>
              </a:rPr>
              <a:t>&gt;:&lt;</a:t>
            </a:r>
            <a:r>
              <a:rPr lang="en" altLang="zh-TW" sz="1600" dirty="0">
                <a:solidFill>
                  <a:schemeClr val="bg1">
                    <a:lumMod val="10000"/>
                  </a:schemeClr>
                </a:solidFill>
              </a:rPr>
              <a:t>TAG&gt;</a:t>
            </a:r>
          </a:p>
          <a:p>
            <a:pPr marL="0" indent="0">
              <a:buNone/>
            </a:pPr>
            <a:endParaRPr lang="zh-TW" altLang="en-US" sz="1600" dirty="0">
              <a:solidFill>
                <a:schemeClr val="bg1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zh-TW" altLang="en-US" sz="1800" b="1" dirty="0">
              <a:solidFill>
                <a:schemeClr val="bg1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" altLang="zh-TW" sz="1600" dirty="0">
              <a:solidFill>
                <a:schemeClr val="bg1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" altLang="zh-TW" sz="1600" dirty="0">
              <a:solidFill>
                <a:schemeClr val="bg1">
                  <a:lumMod val="10000"/>
                </a:schemeClr>
              </a:solidFill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F37A07FD-2C8F-2941-926D-2D334CE18C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44" y="2060848"/>
            <a:ext cx="7344848" cy="3402727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F15713BA-A6F4-2947-BF77-8348E9AD88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584249"/>
            <a:ext cx="9144000" cy="939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912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163B0B7F-A626-D345-9F57-87B97B194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TW" dirty="0" err="1"/>
              <a:t>Dockerfile</a:t>
            </a:r>
            <a:r>
              <a:rPr lang="zh-TW" altLang="en" dirty="0"/>
              <a:t>：</a:t>
            </a:r>
            <a:r>
              <a:rPr lang="zh-TW" altLang="en-US" dirty="0"/>
              <a:t>訂製</a:t>
            </a:r>
            <a:r>
              <a:rPr lang="en" altLang="zh-TW" dirty="0"/>
              <a:t>Image</a:t>
            </a:r>
            <a:endParaRPr kumimoji="1" lang="zh-TW" altLang="en-US" dirty="0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7370A810-F9EE-594C-B5A6-3691C715D8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>
                <a:latin typeface="+mn-lt"/>
              </a:rPr>
              <a:t>step2-7 </a:t>
            </a:r>
            <a:r>
              <a:rPr lang="en" altLang="zh-TW" b="1" dirty="0"/>
              <a:t>docker image</a:t>
            </a:r>
            <a:r>
              <a:rPr lang="zh-TW" altLang="en-US" b="1" dirty="0"/>
              <a:t> </a:t>
            </a:r>
            <a:r>
              <a:rPr lang="zh-CN" altLang="en-US" b="1" dirty="0"/>
              <a:t>的</a:t>
            </a:r>
            <a:r>
              <a:rPr lang="zh-TW" altLang="en-US" b="1" dirty="0"/>
              <a:t>管理與操作</a:t>
            </a:r>
          </a:p>
        </p:txBody>
      </p:sp>
      <p:sp>
        <p:nvSpPr>
          <p:cNvPr id="6" name="文字版面配置區 5">
            <a:extLst>
              <a:ext uri="{FF2B5EF4-FFF2-40B4-BE49-F238E27FC236}">
                <a16:creationId xmlns:a16="http://schemas.microsoft.com/office/drawing/2014/main" id="{01C73B2E-26C7-8A4A-8EAB-F4ABB848920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altLang="zh-TW" sz="1600" dirty="0"/>
              <a:t>Step</a:t>
            </a:r>
          </a:p>
          <a:p>
            <a:r>
              <a:rPr lang="en-US" altLang="zh-TW" sz="1600" dirty="0"/>
              <a:t>2</a:t>
            </a:r>
            <a:endParaRPr lang="zh-TW" altLang="en-US" sz="1600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72F1D19E-ECCD-42C2-A508-F8AE06DCF5E2}" type="slidenum">
              <a:rPr lang="en-US" altLang="zh-TW" smtClean="0"/>
              <a:pPr/>
              <a:t>42</a:t>
            </a:fld>
            <a:endParaRPr lang="en-US" altLang="zh-TW"/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6B012476-9D85-D74C-9009-0AA6D247B485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971568" y="1124744"/>
            <a:ext cx="7344848" cy="4248472"/>
          </a:xfrm>
        </p:spPr>
        <p:txBody>
          <a:bodyPr>
            <a:normAutofit/>
          </a:bodyPr>
          <a:lstStyle/>
          <a:p>
            <a:r>
              <a:rPr lang="zh-TW" altLang="en-US" sz="1600" dirty="0">
                <a:solidFill>
                  <a:schemeClr val="bg1">
                    <a:lumMod val="10000"/>
                  </a:schemeClr>
                </a:solidFill>
              </a:rPr>
              <a:t>從</a:t>
            </a:r>
            <a:r>
              <a:rPr lang="en" altLang="zh-TW" sz="1600" dirty="0">
                <a:solidFill>
                  <a:schemeClr val="bg1">
                    <a:lumMod val="10000"/>
                  </a:schemeClr>
                </a:solidFill>
              </a:rPr>
              <a:t>docker hub </a:t>
            </a:r>
            <a:r>
              <a:rPr lang="zh-TW" altLang="en-US" sz="1600" dirty="0">
                <a:solidFill>
                  <a:schemeClr val="bg1">
                    <a:lumMod val="10000"/>
                  </a:schemeClr>
                </a:solidFill>
              </a:rPr>
              <a:t>上抓取</a:t>
            </a:r>
            <a:r>
              <a:rPr lang="en" altLang="zh-TW" sz="1600" dirty="0">
                <a:solidFill>
                  <a:schemeClr val="bg1">
                    <a:lumMod val="10000"/>
                  </a:schemeClr>
                </a:solidFill>
              </a:rPr>
              <a:t>image</a:t>
            </a:r>
          </a:p>
          <a:p>
            <a:pPr lvl="1"/>
            <a:r>
              <a:rPr lang="zh-TW" altLang="en-US" dirty="0">
                <a:solidFill>
                  <a:schemeClr val="bg1">
                    <a:lumMod val="10000"/>
                  </a:schemeClr>
                </a:solidFill>
              </a:rPr>
              <a:t>接著，我們試著把本機上的</a:t>
            </a:r>
            <a:r>
              <a:rPr lang="en" altLang="zh-TW" dirty="0">
                <a:solidFill>
                  <a:schemeClr val="bg1">
                    <a:lumMod val="10000"/>
                  </a:schemeClr>
                </a:solidFill>
              </a:rPr>
              <a:t>image</a:t>
            </a:r>
            <a:r>
              <a:rPr lang="zh-TW" altLang="en-US" dirty="0">
                <a:solidFill>
                  <a:schemeClr val="bg1">
                    <a:lumMod val="10000"/>
                  </a:schemeClr>
                </a:solidFill>
              </a:rPr>
              <a:t>刪除從</a:t>
            </a:r>
            <a:r>
              <a:rPr lang="en" altLang="zh-TW" dirty="0">
                <a:solidFill>
                  <a:schemeClr val="bg1">
                    <a:lumMod val="10000"/>
                  </a:schemeClr>
                </a:solidFill>
              </a:rPr>
              <a:t>docker hub</a:t>
            </a:r>
            <a:r>
              <a:rPr lang="zh-TW" altLang="en-US" dirty="0">
                <a:solidFill>
                  <a:schemeClr val="bg1">
                    <a:lumMod val="10000"/>
                  </a:schemeClr>
                </a:solidFill>
              </a:rPr>
              <a:t>上拉下我們剛上傳的</a:t>
            </a:r>
            <a:r>
              <a:rPr lang="en" altLang="zh-TW" dirty="0">
                <a:solidFill>
                  <a:schemeClr val="bg1">
                    <a:lumMod val="10000"/>
                  </a:schemeClr>
                </a:solidFill>
              </a:rPr>
              <a:t>image</a:t>
            </a:r>
            <a:r>
              <a:rPr lang="zh-TW" altLang="en-US" dirty="0">
                <a:solidFill>
                  <a:schemeClr val="bg1">
                    <a:lumMod val="10000"/>
                  </a:schemeClr>
                </a:solidFill>
              </a:rPr>
              <a:t>進行應用。</a:t>
            </a:r>
          </a:p>
          <a:p>
            <a:r>
              <a:rPr lang="zh-TW" altLang="en-US" sz="1600" dirty="0">
                <a:solidFill>
                  <a:schemeClr val="bg1">
                    <a:lumMod val="10000"/>
                  </a:schemeClr>
                </a:solidFill>
              </a:rPr>
              <a:t>指令：</a:t>
            </a:r>
            <a:r>
              <a:rPr lang="en" altLang="zh-TW" sz="1600" dirty="0">
                <a:solidFill>
                  <a:schemeClr val="bg1">
                    <a:lumMod val="10000"/>
                  </a:schemeClr>
                </a:solidFill>
              </a:rPr>
              <a:t>docker pull &lt;image</a:t>
            </a:r>
            <a:r>
              <a:rPr lang="zh-TW" altLang="en-US" sz="1600" dirty="0">
                <a:solidFill>
                  <a:schemeClr val="bg1">
                    <a:lumMod val="10000"/>
                  </a:schemeClr>
                </a:solidFill>
              </a:rPr>
              <a:t>資訊</a:t>
            </a:r>
            <a:r>
              <a:rPr lang="en-US" altLang="zh-TW" sz="1600" dirty="0">
                <a:solidFill>
                  <a:schemeClr val="bg1">
                    <a:lumMod val="10000"/>
                  </a:schemeClr>
                </a:solidFill>
              </a:rPr>
              <a:t>&gt;</a:t>
            </a:r>
            <a:endParaRPr lang="zh-TW" altLang="en-US" sz="1600" dirty="0">
              <a:solidFill>
                <a:schemeClr val="bg1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zh-TW" altLang="en-US" sz="1800" b="1" dirty="0">
              <a:solidFill>
                <a:schemeClr val="bg1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" altLang="zh-TW" sz="1600" dirty="0">
              <a:solidFill>
                <a:schemeClr val="bg1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" altLang="zh-TW" sz="1600" dirty="0">
              <a:solidFill>
                <a:schemeClr val="bg1">
                  <a:lumMod val="10000"/>
                </a:schemeClr>
              </a:solidFill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1BE0A028-B81C-7443-9E74-1F71F0735E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023" y="1484784"/>
            <a:ext cx="7702001" cy="5157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406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Container </a:t>
            </a:r>
            <a:r>
              <a:rPr lang="zh-CN" altLang="en-US" dirty="0"/>
              <a:t>互連</a:t>
            </a:r>
            <a:endParaRPr lang="en" altLang="zh-TW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一個沒問題，兩個？</a:t>
            </a:r>
            <a:r>
              <a:rPr lang="zh-CN" altLang="en-US" dirty="0"/>
              <a:t>應該也不難吧！</a:t>
            </a:r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altLang="zh-TW" sz="1800" dirty="0"/>
              <a:t>Step</a:t>
            </a:r>
          </a:p>
          <a:p>
            <a:r>
              <a:rPr lang="en-US" altLang="zh-TW" sz="1800" dirty="0"/>
              <a:t>3</a:t>
            </a:r>
            <a:endParaRPr lang="zh-TW" altLang="en-US" sz="1800" dirty="0"/>
          </a:p>
        </p:txBody>
      </p:sp>
    </p:spTree>
    <p:extLst>
      <p:ext uri="{BB962C8B-B14F-4D97-AF65-F5344CB8AC3E}">
        <p14:creationId xmlns:p14="http://schemas.microsoft.com/office/powerpoint/2010/main" val="262016114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163B0B7F-A626-D345-9F57-87B97B194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Container </a:t>
            </a:r>
            <a:r>
              <a:rPr lang="zh-CN" altLang="en-US" dirty="0"/>
              <a:t>互連</a:t>
            </a:r>
            <a:endParaRPr kumimoji="1" lang="zh-TW" altLang="en-US" dirty="0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7370A810-F9EE-594C-B5A6-3691C715D8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>
                <a:latin typeface="+mn-lt"/>
              </a:rPr>
              <a:t>step3 </a:t>
            </a:r>
            <a:r>
              <a:rPr kumimoji="1" lang="zh-CN" altLang="en-US" b="1" dirty="0">
                <a:latin typeface="+mn-lt"/>
              </a:rPr>
              <a:t>容器互連</a:t>
            </a:r>
            <a:endParaRPr lang="zh-TW" altLang="en-US" b="1" dirty="0"/>
          </a:p>
        </p:txBody>
      </p:sp>
      <p:sp>
        <p:nvSpPr>
          <p:cNvPr id="6" name="文字版面配置區 5">
            <a:extLst>
              <a:ext uri="{FF2B5EF4-FFF2-40B4-BE49-F238E27FC236}">
                <a16:creationId xmlns:a16="http://schemas.microsoft.com/office/drawing/2014/main" id="{01C73B2E-26C7-8A4A-8EAB-F4ABB848920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altLang="zh-TW" sz="1600" dirty="0"/>
              <a:t>Step</a:t>
            </a:r>
          </a:p>
          <a:p>
            <a:r>
              <a:rPr lang="en-US" altLang="zh-TW" sz="1600" dirty="0"/>
              <a:t>3</a:t>
            </a:r>
            <a:endParaRPr lang="zh-TW" altLang="en-US" sz="1600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72F1D19E-ECCD-42C2-A508-F8AE06DCF5E2}" type="slidenum">
              <a:rPr lang="en-US" altLang="zh-TW" smtClean="0"/>
              <a:pPr/>
              <a:t>44</a:t>
            </a:fld>
            <a:endParaRPr lang="en-US" altLang="zh-TW"/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6B012476-9D85-D74C-9009-0AA6D247B485}"/>
              </a:ext>
            </a:extLst>
          </p:cNvPr>
          <p:cNvSpPr>
            <a:spLocks noGrp="1"/>
          </p:cNvSpPr>
          <p:nvPr>
            <p:ph sz="quarter" idx="25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2000" u="sng" dirty="0">
                <a:solidFill>
                  <a:srgbClr val="0070C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容器互連</a:t>
            </a:r>
            <a:endParaRPr lang="en-US" altLang="zh-TW" sz="2000" u="sng" dirty="0">
              <a:solidFill>
                <a:srgbClr val="0070C0"/>
              </a:solidFill>
            </a:endParaRPr>
          </a:p>
          <a:p>
            <a:r>
              <a:rPr lang="zh-TW" altLang="en-US" sz="1800" dirty="0">
                <a:solidFill>
                  <a:schemeClr val="bg1">
                    <a:lumMod val="10000"/>
                  </a:schemeClr>
                </a:solidFill>
              </a:rPr>
              <a:t>前面，我們應用的都是單</a:t>
            </a:r>
            <a:r>
              <a:rPr lang="en" altLang="zh-TW" sz="1800" dirty="0" err="1">
                <a:solidFill>
                  <a:schemeClr val="bg1">
                    <a:lumMod val="10000"/>
                  </a:schemeClr>
                </a:solidFill>
              </a:rPr>
              <a:t>comtainer</a:t>
            </a:r>
            <a:r>
              <a:rPr lang="zh-TW" altLang="en-US" sz="1800" dirty="0">
                <a:solidFill>
                  <a:schemeClr val="bg1">
                    <a:lumMod val="10000"/>
                  </a:schemeClr>
                </a:solidFill>
              </a:rPr>
              <a:t>的應用，那如果我們的服務是需要用到一台以上的</a:t>
            </a:r>
            <a:r>
              <a:rPr lang="en" altLang="zh-TW" sz="1800" dirty="0">
                <a:solidFill>
                  <a:schemeClr val="bg1">
                    <a:lumMod val="10000"/>
                  </a:schemeClr>
                </a:solidFill>
              </a:rPr>
              <a:t>container</a:t>
            </a:r>
            <a:r>
              <a:rPr lang="zh-TW" altLang="en-US" sz="1800" dirty="0">
                <a:solidFill>
                  <a:schemeClr val="bg1">
                    <a:lumMod val="10000"/>
                  </a:schemeClr>
                </a:solidFill>
              </a:rPr>
              <a:t>呢？</a:t>
            </a:r>
          </a:p>
          <a:p>
            <a:pPr marL="0" indent="0">
              <a:buNone/>
            </a:pPr>
            <a:r>
              <a:rPr lang="en" altLang="zh-TW" sz="1600" dirty="0">
                <a:solidFill>
                  <a:schemeClr val="bg1">
                    <a:lumMod val="10000"/>
                  </a:schemeClr>
                </a:solidFill>
              </a:rPr>
              <a:t>EX</a:t>
            </a:r>
            <a:r>
              <a:rPr lang="zh-TW" altLang="en" sz="1600" dirty="0">
                <a:solidFill>
                  <a:schemeClr val="bg1">
                    <a:lumMod val="10000"/>
                  </a:schemeClr>
                </a:solidFill>
              </a:rPr>
              <a:t>：</a:t>
            </a:r>
            <a:r>
              <a:rPr lang="zh-TW" altLang="en-US" sz="1600" dirty="0">
                <a:solidFill>
                  <a:schemeClr val="bg1">
                    <a:lumMod val="10000"/>
                  </a:schemeClr>
                </a:solidFill>
              </a:rPr>
              <a:t>網頁服務需包含伺服器與資料庫；</a:t>
            </a:r>
            <a:r>
              <a:rPr lang="en" altLang="zh-TW" sz="1600" dirty="0">
                <a:solidFill>
                  <a:schemeClr val="bg1">
                    <a:lumMod val="10000"/>
                  </a:schemeClr>
                </a:solidFill>
              </a:rPr>
              <a:t>ELK</a:t>
            </a:r>
            <a:r>
              <a:rPr lang="zh-TW" altLang="en-US" sz="1600" dirty="0">
                <a:solidFill>
                  <a:schemeClr val="bg1">
                    <a:lumMod val="10000"/>
                  </a:schemeClr>
                </a:solidFill>
              </a:rPr>
              <a:t>須包含</a:t>
            </a:r>
            <a:r>
              <a:rPr lang="en" altLang="zh-TW" sz="1600" dirty="0">
                <a:solidFill>
                  <a:schemeClr val="bg1">
                    <a:lumMod val="10000"/>
                  </a:schemeClr>
                </a:solidFill>
              </a:rPr>
              <a:t>Elasticsearch</a:t>
            </a:r>
            <a:r>
              <a:rPr lang="zh-TW" altLang="en" sz="1600" dirty="0">
                <a:solidFill>
                  <a:schemeClr val="bg1">
                    <a:lumMod val="10000"/>
                  </a:schemeClr>
                </a:solidFill>
              </a:rPr>
              <a:t>、</a:t>
            </a:r>
            <a:r>
              <a:rPr lang="en" altLang="zh-TW" sz="1600" dirty="0">
                <a:solidFill>
                  <a:schemeClr val="bg1">
                    <a:lumMod val="10000"/>
                  </a:schemeClr>
                </a:solidFill>
              </a:rPr>
              <a:t>Logstash</a:t>
            </a:r>
            <a:r>
              <a:rPr lang="zh-TW" altLang="en" sz="1600" dirty="0">
                <a:solidFill>
                  <a:schemeClr val="bg1">
                    <a:lumMod val="10000"/>
                  </a:schemeClr>
                </a:solidFill>
              </a:rPr>
              <a:t>、 </a:t>
            </a:r>
            <a:r>
              <a:rPr lang="en" altLang="zh-TW" sz="1600" dirty="0">
                <a:solidFill>
                  <a:schemeClr val="bg1">
                    <a:lumMod val="10000"/>
                  </a:schemeClr>
                </a:solidFill>
              </a:rPr>
              <a:t>Kibana</a:t>
            </a:r>
            <a:r>
              <a:rPr lang="zh-TW" altLang="en" sz="1600" dirty="0">
                <a:solidFill>
                  <a:schemeClr val="bg1">
                    <a:lumMod val="10000"/>
                  </a:schemeClr>
                </a:solidFill>
              </a:rPr>
              <a:t>、</a:t>
            </a:r>
            <a:r>
              <a:rPr lang="en" altLang="zh-TW" sz="1600" dirty="0">
                <a:solidFill>
                  <a:schemeClr val="bg1">
                    <a:lumMod val="10000"/>
                  </a:schemeClr>
                </a:solidFill>
              </a:rPr>
              <a:t>Beats</a:t>
            </a:r>
            <a:r>
              <a:rPr lang="zh-TW" altLang="en-US" sz="1600" dirty="0">
                <a:solidFill>
                  <a:schemeClr val="bg1">
                    <a:lumMod val="10000"/>
                  </a:schemeClr>
                </a:solidFill>
              </a:rPr>
              <a:t>等服務。</a:t>
            </a:r>
          </a:p>
          <a:p>
            <a:r>
              <a:rPr lang="zh-TW" altLang="en-US" sz="1600" dirty="0">
                <a:solidFill>
                  <a:schemeClr val="bg1">
                    <a:lumMod val="10000"/>
                  </a:schemeClr>
                </a:solidFill>
              </a:rPr>
              <a:t>容器的連接（</a:t>
            </a:r>
            <a:r>
              <a:rPr lang="en" altLang="zh-TW" sz="1600" dirty="0">
                <a:solidFill>
                  <a:schemeClr val="bg1">
                    <a:lumMod val="10000"/>
                  </a:schemeClr>
                </a:solidFill>
              </a:rPr>
              <a:t>linking</a:t>
            </a:r>
            <a:r>
              <a:rPr lang="zh-TW" altLang="en" sz="1600" dirty="0">
                <a:solidFill>
                  <a:schemeClr val="bg1">
                    <a:lumMod val="10000"/>
                  </a:schemeClr>
                </a:solidFill>
              </a:rPr>
              <a:t>）</a:t>
            </a:r>
            <a:r>
              <a:rPr lang="zh-TW" altLang="en-US" sz="1600" dirty="0">
                <a:solidFill>
                  <a:schemeClr val="bg1">
                    <a:lumMod val="10000"/>
                  </a:schemeClr>
                </a:solidFill>
              </a:rPr>
              <a:t>系統是除了連接埠映射外，另一種跟容器中應用互動的方式。該系統會在來源端容器和接收端容器之間創建一個隧道，接收端容器可以看到來源端容器指定的信息。</a:t>
            </a:r>
          </a:p>
          <a:p>
            <a:pPr marL="0" indent="0">
              <a:buNone/>
            </a:pPr>
            <a:endParaRPr lang="en" altLang="zh-TW" sz="1600" dirty="0">
              <a:solidFill>
                <a:schemeClr val="bg1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557095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163B0B7F-A626-D345-9F57-87B97B194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Container </a:t>
            </a:r>
            <a:r>
              <a:rPr lang="zh-CN" altLang="en-US" dirty="0"/>
              <a:t>互連</a:t>
            </a:r>
            <a:endParaRPr kumimoji="1" lang="zh-TW" altLang="en-US" dirty="0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7370A810-F9EE-594C-B5A6-3691C715D8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>
                <a:latin typeface="+mn-lt"/>
              </a:rPr>
              <a:t>step3 </a:t>
            </a:r>
            <a:r>
              <a:rPr kumimoji="1" lang="zh-CN" altLang="en-US" b="1" dirty="0">
                <a:latin typeface="+mn-lt"/>
              </a:rPr>
              <a:t>容器互連</a:t>
            </a:r>
            <a:endParaRPr lang="zh-TW" altLang="en-US" b="1" dirty="0"/>
          </a:p>
        </p:txBody>
      </p:sp>
      <p:sp>
        <p:nvSpPr>
          <p:cNvPr id="6" name="文字版面配置區 5">
            <a:extLst>
              <a:ext uri="{FF2B5EF4-FFF2-40B4-BE49-F238E27FC236}">
                <a16:creationId xmlns:a16="http://schemas.microsoft.com/office/drawing/2014/main" id="{01C73B2E-26C7-8A4A-8EAB-F4ABB848920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altLang="zh-TW" sz="1600" dirty="0"/>
              <a:t>Step</a:t>
            </a:r>
          </a:p>
          <a:p>
            <a:r>
              <a:rPr lang="en-US" altLang="zh-TW" sz="1600" dirty="0"/>
              <a:t>3</a:t>
            </a:r>
            <a:endParaRPr lang="zh-TW" altLang="en-US" sz="1600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72F1D19E-ECCD-42C2-A508-F8AE06DCF5E2}" type="slidenum">
              <a:rPr lang="en-US" altLang="zh-TW" smtClean="0"/>
              <a:pPr/>
              <a:t>45</a:t>
            </a:fld>
            <a:endParaRPr lang="en-US" altLang="zh-TW"/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6B012476-9D85-D74C-9009-0AA6D247B485}"/>
              </a:ext>
            </a:extLst>
          </p:cNvPr>
          <p:cNvSpPr>
            <a:spLocks noGrp="1"/>
          </p:cNvSpPr>
          <p:nvPr>
            <p:ph sz="quarter" idx="25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1800" dirty="0">
                <a:solidFill>
                  <a:schemeClr val="bg1">
                    <a:lumMod val="10000"/>
                  </a:schemeClr>
                </a:solidFill>
              </a:rPr>
              <a:t>假設：我們</a:t>
            </a:r>
            <a:r>
              <a:rPr lang="en" altLang="zh-TW" sz="1800" dirty="0">
                <a:solidFill>
                  <a:schemeClr val="bg1">
                    <a:lumMod val="10000"/>
                  </a:schemeClr>
                </a:solidFill>
              </a:rPr>
              <a:t>flask</a:t>
            </a:r>
            <a:r>
              <a:rPr lang="zh-TW" altLang="en-US" sz="1800" dirty="0">
                <a:solidFill>
                  <a:schemeClr val="bg1">
                    <a:lumMod val="10000"/>
                  </a:schemeClr>
                </a:solidFill>
              </a:rPr>
              <a:t>應用需要一個帶有</a:t>
            </a:r>
            <a:r>
              <a:rPr lang="en" altLang="zh-TW" sz="1800" dirty="0">
                <a:solidFill>
                  <a:schemeClr val="bg1">
                    <a:lumMod val="10000"/>
                  </a:schemeClr>
                </a:solidFill>
              </a:rPr>
              <a:t>https</a:t>
            </a:r>
            <a:r>
              <a:rPr lang="zh-TW" altLang="en-US" sz="1800" dirty="0">
                <a:solidFill>
                  <a:schemeClr val="bg1">
                    <a:lumMod val="10000"/>
                  </a:schemeClr>
                </a:solidFill>
              </a:rPr>
              <a:t>連線的</a:t>
            </a:r>
            <a:r>
              <a:rPr lang="en" altLang="zh-TW" sz="1800" dirty="0" err="1">
                <a:solidFill>
                  <a:schemeClr val="bg1">
                    <a:lumMod val="10000"/>
                  </a:schemeClr>
                </a:solidFill>
              </a:rPr>
              <a:t>url</a:t>
            </a:r>
            <a:r>
              <a:rPr lang="zh-TW" altLang="en" sz="1800" dirty="0">
                <a:solidFill>
                  <a:schemeClr val="bg1">
                    <a:lumMod val="10000"/>
                  </a:schemeClr>
                </a:solidFill>
              </a:rPr>
              <a:t>，</a:t>
            </a:r>
            <a:r>
              <a:rPr lang="zh-TW" altLang="en-US" sz="1800" dirty="0">
                <a:solidFill>
                  <a:schemeClr val="bg1">
                    <a:lumMod val="10000"/>
                  </a:schemeClr>
                </a:solidFill>
              </a:rPr>
              <a:t>這時候我們想要使用</a:t>
            </a:r>
            <a:r>
              <a:rPr lang="en" altLang="zh-TW" sz="1800" dirty="0" err="1">
                <a:solidFill>
                  <a:schemeClr val="bg1">
                    <a:lumMod val="10000"/>
                  </a:schemeClr>
                </a:solidFill>
              </a:rPr>
              <a:t>ngrok</a:t>
            </a:r>
            <a:r>
              <a:rPr lang="zh-TW" altLang="en-US" sz="1800" dirty="0">
                <a:solidFill>
                  <a:schemeClr val="bg1">
                    <a:lumMod val="10000"/>
                  </a:schemeClr>
                </a:solidFill>
              </a:rPr>
              <a:t>來幫我們進行轉址的動作，這時候我們該怎麼做？</a:t>
            </a:r>
            <a:endParaRPr lang="en-US" altLang="zh-TW" sz="1800" dirty="0">
              <a:solidFill>
                <a:schemeClr val="bg1">
                  <a:lumMod val="10000"/>
                </a:schemeClr>
              </a:solidFill>
            </a:endParaRPr>
          </a:p>
          <a:p>
            <a:r>
              <a:rPr lang="zh-TW" altLang="en-US" sz="1800" dirty="0">
                <a:solidFill>
                  <a:schemeClr val="bg1">
                    <a:lumMod val="10000"/>
                  </a:schemeClr>
                </a:solidFill>
              </a:rPr>
              <a:t>在</a:t>
            </a:r>
            <a:r>
              <a:rPr lang="en-US" altLang="zh-TW" sz="1800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n" altLang="zh-TW" dirty="0">
                <a:solidFill>
                  <a:schemeClr val="bg1">
                    <a:lumMod val="10000"/>
                  </a:schemeClr>
                </a:solidFill>
                <a:highlight>
                  <a:srgbClr val="C0C0C0"/>
                </a:highlight>
              </a:rPr>
              <a:t>docker run</a:t>
            </a:r>
            <a:r>
              <a:rPr lang="en" altLang="zh-TW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zh-TW" altLang="en-US" sz="1800" dirty="0">
                <a:solidFill>
                  <a:schemeClr val="bg1">
                    <a:lumMod val="10000"/>
                  </a:schemeClr>
                </a:solidFill>
              </a:rPr>
              <a:t>指令下使用</a:t>
            </a:r>
            <a:r>
              <a:rPr lang="en-US" altLang="zh-TW" sz="1800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n-US" altLang="zh-TW" dirty="0">
                <a:solidFill>
                  <a:schemeClr val="bg1">
                    <a:lumMod val="10000"/>
                  </a:schemeClr>
                </a:solidFill>
                <a:highlight>
                  <a:srgbClr val="C0C0C0"/>
                </a:highlight>
              </a:rPr>
              <a:t>--</a:t>
            </a:r>
            <a:r>
              <a:rPr lang="en" altLang="zh-TW" dirty="0">
                <a:solidFill>
                  <a:schemeClr val="bg1">
                    <a:lumMod val="10000"/>
                  </a:schemeClr>
                </a:solidFill>
                <a:highlight>
                  <a:srgbClr val="C0C0C0"/>
                </a:highlight>
              </a:rPr>
              <a:t>link</a:t>
            </a:r>
            <a:r>
              <a:rPr lang="en" altLang="zh-TW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zh-TW" altLang="en-US" sz="1800" dirty="0">
                <a:solidFill>
                  <a:schemeClr val="bg1">
                    <a:lumMod val="10000"/>
                  </a:schemeClr>
                </a:solidFill>
              </a:rPr>
              <a:t>來達到兩台容器互聯的目的：</a:t>
            </a:r>
          </a:p>
          <a:p>
            <a:pPr marL="0" indent="0">
              <a:buNone/>
            </a:pPr>
            <a:endParaRPr lang="en" altLang="zh-TW" sz="1800" dirty="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AD55357-B50A-3C44-A195-B04ADE971CFB}"/>
              </a:ext>
            </a:extLst>
          </p:cNvPr>
          <p:cNvSpPr/>
          <p:nvPr/>
        </p:nvSpPr>
        <p:spPr>
          <a:xfrm>
            <a:off x="971568" y="2420888"/>
            <a:ext cx="7200864" cy="2304256"/>
          </a:xfrm>
          <a:prstGeom prst="rect">
            <a:avLst/>
          </a:prstGeom>
          <a:solidFill>
            <a:schemeClr val="accent6">
              <a:lumMod val="85000"/>
            </a:schemeClr>
          </a:solidFill>
          <a:ln w="9525">
            <a:solidFill>
              <a:srgbClr val="2A151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" altLang="zh-TW" dirty="0">
                <a:solidFill>
                  <a:schemeClr val="bg1">
                    <a:lumMod val="10000"/>
                  </a:schemeClr>
                </a:solidFill>
              </a:rPr>
              <a:t># </a:t>
            </a:r>
            <a:r>
              <a:rPr lang="zh-CN" altLang="en-US" dirty="0">
                <a:solidFill>
                  <a:schemeClr val="bg1">
                    <a:lumMod val="10000"/>
                  </a:schemeClr>
                </a:solidFill>
              </a:rPr>
              <a:t>開啟</a:t>
            </a:r>
            <a:r>
              <a:rPr lang="en-US" altLang="zh-CN" dirty="0">
                <a:solidFill>
                  <a:schemeClr val="bg1">
                    <a:lumMod val="10000"/>
                  </a:schemeClr>
                </a:solidFill>
              </a:rPr>
              <a:t>flask(./</a:t>
            </a:r>
            <a:r>
              <a:rPr lang="en" altLang="zh-TW" dirty="0" err="1">
                <a:solidFill>
                  <a:schemeClr val="bg1">
                    <a:lumMod val="10000"/>
                  </a:schemeClr>
                </a:solidFill>
              </a:rPr>
              <a:t>flask.sh</a:t>
            </a:r>
            <a:r>
              <a:rPr lang="en" altLang="zh-TW" dirty="0">
                <a:solidFill>
                  <a:schemeClr val="bg1">
                    <a:lumMod val="10000"/>
                  </a:schemeClr>
                </a:solidFill>
              </a:rPr>
              <a:t>)</a:t>
            </a:r>
          </a:p>
          <a:p>
            <a:r>
              <a:rPr lang="en" altLang="zh-TW" dirty="0">
                <a:solidFill>
                  <a:schemeClr val="bg1">
                    <a:lumMod val="10000"/>
                  </a:schemeClr>
                </a:solidFill>
              </a:rPr>
              <a:t>docker run -d --name flask --rm -p 5000:5000 ping331/flask:0.1</a:t>
            </a:r>
          </a:p>
          <a:p>
            <a:r>
              <a:rPr lang="en" altLang="zh-TW" dirty="0">
                <a:solidFill>
                  <a:schemeClr val="bg1">
                    <a:lumMod val="10000"/>
                  </a:schemeClr>
                </a:solidFill>
              </a:rPr>
              <a:t># </a:t>
            </a:r>
            <a:r>
              <a:rPr lang="zh-CN" altLang="en-US" dirty="0">
                <a:solidFill>
                  <a:schemeClr val="bg1">
                    <a:lumMod val="10000"/>
                  </a:schemeClr>
                </a:solidFill>
              </a:rPr>
              <a:t>開啟</a:t>
            </a:r>
            <a:r>
              <a:rPr lang="en-US" altLang="zh-CN" dirty="0" err="1">
                <a:solidFill>
                  <a:schemeClr val="bg1">
                    <a:lumMod val="10000"/>
                  </a:schemeClr>
                </a:solidFill>
              </a:rPr>
              <a:t>ngrok</a:t>
            </a:r>
            <a:r>
              <a:rPr lang="en-US" altLang="zh-CN" dirty="0">
                <a:solidFill>
                  <a:schemeClr val="bg1">
                    <a:lumMod val="10000"/>
                  </a:schemeClr>
                </a:solidFill>
              </a:rPr>
              <a:t>(./</a:t>
            </a:r>
            <a:r>
              <a:rPr lang="en" altLang="zh-TW" dirty="0" err="1">
                <a:solidFill>
                  <a:schemeClr val="bg1">
                    <a:lumMod val="10000"/>
                  </a:schemeClr>
                </a:solidFill>
              </a:rPr>
              <a:t>ngrok.sh</a:t>
            </a:r>
            <a:r>
              <a:rPr lang="en" altLang="zh-TW" dirty="0">
                <a:solidFill>
                  <a:schemeClr val="bg1">
                    <a:lumMod val="10000"/>
                  </a:schemeClr>
                </a:solidFill>
              </a:rPr>
              <a:t>)</a:t>
            </a:r>
            <a:endParaRPr lang="en-US" altLang="zh-CN" dirty="0">
              <a:solidFill>
                <a:schemeClr val="bg1">
                  <a:lumMod val="10000"/>
                </a:schemeClr>
              </a:solidFill>
            </a:endParaRPr>
          </a:p>
          <a:p>
            <a:r>
              <a:rPr lang="en" altLang="zh-TW" dirty="0">
                <a:solidFill>
                  <a:schemeClr val="bg1">
                    <a:lumMod val="10000"/>
                  </a:schemeClr>
                </a:solidFill>
              </a:rPr>
              <a:t>docker run -d --rm --name </a:t>
            </a:r>
            <a:r>
              <a:rPr lang="en" altLang="zh-TW" dirty="0" err="1">
                <a:solidFill>
                  <a:schemeClr val="bg1">
                    <a:lumMod val="10000"/>
                  </a:schemeClr>
                </a:solidFill>
              </a:rPr>
              <a:t>ngrok</a:t>
            </a:r>
            <a:r>
              <a:rPr lang="en" altLang="zh-TW" dirty="0">
                <a:solidFill>
                  <a:schemeClr val="bg1">
                    <a:lumMod val="10000"/>
                  </a:schemeClr>
                </a:solidFill>
              </a:rPr>
              <a:t> -p 4040:4040 --link flask </a:t>
            </a:r>
            <a:r>
              <a:rPr lang="en" altLang="zh-TW" dirty="0" err="1">
                <a:solidFill>
                  <a:schemeClr val="bg1">
                    <a:lumMod val="10000"/>
                  </a:schemeClr>
                </a:solidFill>
              </a:rPr>
              <a:t>wernight</a:t>
            </a:r>
            <a:r>
              <a:rPr lang="en" altLang="zh-TW" dirty="0">
                <a:solidFill>
                  <a:schemeClr val="bg1">
                    <a:lumMod val="10000"/>
                  </a:schemeClr>
                </a:solidFill>
              </a:rPr>
              <a:t>/</a:t>
            </a:r>
            <a:r>
              <a:rPr lang="en" altLang="zh-TW" dirty="0" err="1">
                <a:solidFill>
                  <a:schemeClr val="bg1">
                    <a:lumMod val="10000"/>
                  </a:schemeClr>
                </a:solidFill>
              </a:rPr>
              <a:t>ngrok</a:t>
            </a:r>
            <a:r>
              <a:rPr lang="en" altLang="zh-TW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n" altLang="zh-TW" dirty="0" err="1">
                <a:solidFill>
                  <a:schemeClr val="bg1">
                    <a:lumMod val="10000"/>
                  </a:schemeClr>
                </a:solidFill>
              </a:rPr>
              <a:t>ngrok</a:t>
            </a:r>
            <a:r>
              <a:rPr lang="en" altLang="zh-TW" dirty="0">
                <a:solidFill>
                  <a:schemeClr val="bg1">
                    <a:lumMod val="10000"/>
                  </a:schemeClr>
                </a:solidFill>
              </a:rPr>
              <a:t> http flask:5000</a:t>
            </a:r>
          </a:p>
          <a:p>
            <a:r>
              <a:rPr lang="en" altLang="zh-TW" dirty="0">
                <a:solidFill>
                  <a:schemeClr val="bg1">
                    <a:lumMod val="10000"/>
                  </a:schemeClr>
                </a:solidFill>
              </a:rPr>
              <a:t># </a:t>
            </a:r>
            <a:r>
              <a:rPr lang="zh-CN" altLang="en-US" dirty="0">
                <a:solidFill>
                  <a:schemeClr val="bg1">
                    <a:lumMod val="10000"/>
                  </a:schemeClr>
                </a:solidFill>
              </a:rPr>
              <a:t>抓取</a:t>
            </a:r>
            <a:r>
              <a:rPr lang="en-US" altLang="zh-CN" dirty="0" err="1">
                <a:solidFill>
                  <a:schemeClr val="bg1">
                    <a:lumMod val="10000"/>
                  </a:schemeClr>
                </a:solidFill>
              </a:rPr>
              <a:t>url</a:t>
            </a:r>
            <a:r>
              <a:rPr lang="en-US" altLang="zh-CN" dirty="0">
                <a:solidFill>
                  <a:schemeClr val="bg1">
                    <a:lumMod val="10000"/>
                  </a:schemeClr>
                </a:solidFill>
              </a:rPr>
              <a:t>(./</a:t>
            </a:r>
            <a:r>
              <a:rPr lang="en" altLang="zh-TW" dirty="0" err="1">
                <a:solidFill>
                  <a:schemeClr val="bg1">
                    <a:lumMod val="10000"/>
                  </a:schemeClr>
                </a:solidFill>
              </a:rPr>
              <a:t>geturl.sh</a:t>
            </a:r>
            <a:r>
              <a:rPr lang="en" altLang="zh-TW" dirty="0">
                <a:solidFill>
                  <a:schemeClr val="bg1">
                    <a:lumMod val="10000"/>
                  </a:schemeClr>
                </a:solidFill>
              </a:rPr>
              <a:t>)</a:t>
            </a:r>
            <a:endParaRPr lang="en-US" altLang="zh-CN" dirty="0">
              <a:solidFill>
                <a:schemeClr val="bg1">
                  <a:lumMod val="10000"/>
                </a:schemeClr>
              </a:solidFill>
            </a:endParaRPr>
          </a:p>
          <a:p>
            <a:r>
              <a:rPr lang="en" altLang="zh-TW" dirty="0">
                <a:solidFill>
                  <a:schemeClr val="bg1">
                    <a:lumMod val="10000"/>
                  </a:schemeClr>
                </a:solidFill>
              </a:rPr>
              <a:t>curl -s "localhost:4040/</a:t>
            </a:r>
            <a:r>
              <a:rPr lang="en" altLang="zh-TW" dirty="0" err="1">
                <a:solidFill>
                  <a:schemeClr val="bg1">
                    <a:lumMod val="10000"/>
                  </a:schemeClr>
                </a:solidFill>
              </a:rPr>
              <a:t>api</a:t>
            </a:r>
            <a:r>
              <a:rPr lang="en" altLang="zh-TW" dirty="0">
                <a:solidFill>
                  <a:schemeClr val="bg1">
                    <a:lumMod val="10000"/>
                  </a:schemeClr>
                </a:solidFill>
              </a:rPr>
              <a:t>/tunnels" | </a:t>
            </a:r>
            <a:r>
              <a:rPr lang="en" altLang="zh-TW" dirty="0" err="1">
                <a:solidFill>
                  <a:schemeClr val="bg1">
                    <a:lumMod val="10000"/>
                  </a:schemeClr>
                </a:solidFill>
              </a:rPr>
              <a:t>awk</a:t>
            </a:r>
            <a:r>
              <a:rPr lang="en" altLang="zh-TW" dirty="0">
                <a:solidFill>
                  <a:schemeClr val="bg1">
                    <a:lumMod val="10000"/>
                  </a:schemeClr>
                </a:solidFill>
              </a:rPr>
              <a:t> -F',' '{print $3}' | </a:t>
            </a:r>
            <a:r>
              <a:rPr lang="en" altLang="zh-TW" dirty="0" err="1">
                <a:solidFill>
                  <a:schemeClr val="bg1">
                    <a:lumMod val="10000"/>
                  </a:schemeClr>
                </a:solidFill>
              </a:rPr>
              <a:t>awk</a:t>
            </a:r>
            <a:r>
              <a:rPr lang="en" altLang="zh-TW" dirty="0">
                <a:solidFill>
                  <a:schemeClr val="bg1">
                    <a:lumMod val="10000"/>
                  </a:schemeClr>
                </a:solidFill>
              </a:rPr>
              <a:t> -F'"' '{print $4}' | </a:t>
            </a:r>
            <a:r>
              <a:rPr lang="en" altLang="zh-TW" dirty="0" err="1">
                <a:solidFill>
                  <a:schemeClr val="bg1">
                    <a:lumMod val="10000"/>
                  </a:schemeClr>
                </a:solidFill>
              </a:rPr>
              <a:t>awk</a:t>
            </a:r>
            <a:r>
              <a:rPr lang="en" altLang="zh-TW" dirty="0">
                <a:solidFill>
                  <a:schemeClr val="bg1">
                    <a:lumMod val="10000"/>
                  </a:schemeClr>
                </a:solidFill>
              </a:rPr>
              <a:t> -F'//' '{print $2}'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1F61278F-0384-5F49-9A5D-B42F561B22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784" y="3783181"/>
            <a:ext cx="8748432" cy="861412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413C5307-1B0B-9547-958C-E21506E98D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992" y="5166629"/>
            <a:ext cx="9144000" cy="873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65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TW" dirty="0"/>
              <a:t>docker-compose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來發組合技吧！！</a:t>
            </a:r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altLang="zh-TW" sz="1800" dirty="0"/>
              <a:t>Step</a:t>
            </a:r>
          </a:p>
          <a:p>
            <a:r>
              <a:rPr lang="en-US" altLang="zh-TW" sz="1800" dirty="0"/>
              <a:t>4</a:t>
            </a:r>
            <a:endParaRPr lang="zh-TW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93273413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163B0B7F-A626-D345-9F57-87B97B194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TW" dirty="0"/>
              <a:t>docker-compose</a:t>
            </a:r>
            <a:endParaRPr kumimoji="1" lang="zh-TW" altLang="en-US" dirty="0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7370A810-F9EE-594C-B5A6-3691C715D8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>
                <a:latin typeface="+mn-lt"/>
              </a:rPr>
              <a:t>step4 </a:t>
            </a:r>
            <a:r>
              <a:rPr lang="en" altLang="zh-TW" dirty="0"/>
              <a:t>docker-compose</a:t>
            </a:r>
            <a:r>
              <a:rPr lang="zh-CN" altLang="en-US" dirty="0"/>
              <a:t>介紹</a:t>
            </a:r>
            <a:endParaRPr lang="zh-TW" altLang="en-US" b="1" dirty="0"/>
          </a:p>
        </p:txBody>
      </p:sp>
      <p:sp>
        <p:nvSpPr>
          <p:cNvPr id="6" name="文字版面配置區 5">
            <a:extLst>
              <a:ext uri="{FF2B5EF4-FFF2-40B4-BE49-F238E27FC236}">
                <a16:creationId xmlns:a16="http://schemas.microsoft.com/office/drawing/2014/main" id="{01C73B2E-26C7-8A4A-8EAB-F4ABB848920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altLang="zh-TW" sz="1600" dirty="0"/>
              <a:t>Step</a:t>
            </a:r>
          </a:p>
          <a:p>
            <a:r>
              <a:rPr lang="en-US" altLang="zh-TW" sz="1600" dirty="0"/>
              <a:t>4</a:t>
            </a:r>
            <a:endParaRPr lang="zh-TW" altLang="en-US" sz="1600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72F1D19E-ECCD-42C2-A508-F8AE06DCF5E2}" type="slidenum">
              <a:rPr lang="en-US" altLang="zh-TW" smtClean="0"/>
              <a:pPr/>
              <a:t>47</a:t>
            </a:fld>
            <a:endParaRPr lang="en-US" altLang="zh-TW"/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6B012476-9D85-D74C-9009-0AA6D247B485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251520" y="1412776"/>
            <a:ext cx="8640960" cy="477508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" altLang="zh-TW" sz="2000" b="1" dirty="0">
                <a:solidFill>
                  <a:schemeClr val="bg1">
                    <a:lumMod val="10000"/>
                  </a:schemeClr>
                </a:solidFill>
              </a:rPr>
              <a:t>docker compose </a:t>
            </a:r>
            <a:r>
              <a:rPr lang="zh-TW" altLang="en-US" sz="2000" b="1" dirty="0">
                <a:solidFill>
                  <a:schemeClr val="bg1">
                    <a:lumMod val="10000"/>
                  </a:schemeClr>
                </a:solidFill>
              </a:rPr>
              <a:t>介紹：</a:t>
            </a:r>
            <a:endParaRPr lang="en-US" altLang="zh-TW" sz="2000" b="1" dirty="0">
              <a:solidFill>
                <a:schemeClr val="bg1">
                  <a:lumMod val="10000"/>
                </a:schemeClr>
              </a:solidFill>
            </a:endParaRPr>
          </a:p>
          <a:p>
            <a:pPr marL="0" indent="0">
              <a:buNone/>
            </a:pPr>
            <a:r>
              <a:rPr lang="zh-TW" altLang="en-US" sz="2000" dirty="0">
                <a:solidFill>
                  <a:schemeClr val="bg1">
                    <a:lumMod val="10000"/>
                  </a:schemeClr>
                </a:solidFill>
              </a:rPr>
              <a:t>之前有介紹過使用 </a:t>
            </a:r>
            <a:r>
              <a:rPr lang="en" altLang="zh-TW" dirty="0">
                <a:solidFill>
                  <a:schemeClr val="bg1">
                    <a:lumMod val="10000"/>
                  </a:schemeClr>
                </a:solidFill>
                <a:highlight>
                  <a:srgbClr val="C0C0C0"/>
                </a:highlight>
              </a:rPr>
              <a:t>docker run</a:t>
            </a:r>
            <a:r>
              <a:rPr lang="en" altLang="zh-TW" sz="2000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zh-TW" altLang="en-US" sz="2000" dirty="0">
                <a:solidFill>
                  <a:schemeClr val="bg1">
                    <a:lumMod val="10000"/>
                  </a:schemeClr>
                </a:solidFill>
              </a:rPr>
              <a:t>指令就可以把 </a:t>
            </a:r>
            <a:r>
              <a:rPr lang="en" altLang="zh-TW" sz="2000" dirty="0">
                <a:solidFill>
                  <a:schemeClr val="bg1">
                    <a:lumMod val="10000"/>
                  </a:schemeClr>
                </a:solidFill>
              </a:rPr>
              <a:t>Docker Container </a:t>
            </a:r>
            <a:r>
              <a:rPr lang="zh-TW" altLang="en-US" sz="2000" dirty="0">
                <a:solidFill>
                  <a:schemeClr val="bg1">
                    <a:lumMod val="10000"/>
                  </a:schemeClr>
                </a:solidFill>
              </a:rPr>
              <a:t>啟動起來，但是如果我們要啟動很多個 </a:t>
            </a:r>
            <a:r>
              <a:rPr lang="en" altLang="zh-TW" sz="2000" dirty="0">
                <a:solidFill>
                  <a:schemeClr val="bg1">
                    <a:lumMod val="10000"/>
                  </a:schemeClr>
                </a:solidFill>
              </a:rPr>
              <a:t>Docker Container </a:t>
            </a:r>
            <a:r>
              <a:rPr lang="zh-TW" altLang="en-US" sz="2000" dirty="0">
                <a:solidFill>
                  <a:schemeClr val="bg1">
                    <a:lumMod val="10000"/>
                  </a:schemeClr>
                </a:solidFill>
              </a:rPr>
              <a:t>時，就需要輸入很多次 </a:t>
            </a:r>
            <a:r>
              <a:rPr lang="en" altLang="zh-TW" dirty="0">
                <a:solidFill>
                  <a:schemeClr val="bg1">
                    <a:lumMod val="10000"/>
                  </a:schemeClr>
                </a:solidFill>
                <a:highlight>
                  <a:srgbClr val="C0C0C0"/>
                </a:highlight>
              </a:rPr>
              <a:t>docker run</a:t>
            </a:r>
            <a:r>
              <a:rPr lang="en" altLang="zh-TW" sz="2000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zh-TW" altLang="en-US" sz="2000" dirty="0">
                <a:solidFill>
                  <a:schemeClr val="bg1">
                    <a:lumMod val="10000"/>
                  </a:schemeClr>
                </a:solidFill>
              </a:rPr>
              <a:t>指令，另外 </a:t>
            </a:r>
            <a:r>
              <a:rPr lang="en" altLang="zh-TW" sz="2000" dirty="0">
                <a:solidFill>
                  <a:schemeClr val="bg1">
                    <a:lumMod val="10000"/>
                  </a:schemeClr>
                </a:solidFill>
              </a:rPr>
              <a:t>container </a:t>
            </a:r>
            <a:r>
              <a:rPr lang="zh-TW" altLang="en-US" sz="2000" dirty="0">
                <a:solidFill>
                  <a:schemeClr val="bg1">
                    <a:lumMod val="10000"/>
                  </a:schemeClr>
                </a:solidFill>
              </a:rPr>
              <a:t>和 </a:t>
            </a:r>
            <a:r>
              <a:rPr lang="en" altLang="zh-TW" sz="2000" dirty="0">
                <a:solidFill>
                  <a:schemeClr val="bg1">
                    <a:lumMod val="10000"/>
                  </a:schemeClr>
                </a:solidFill>
              </a:rPr>
              <a:t>container </a:t>
            </a:r>
            <a:r>
              <a:rPr lang="zh-TW" altLang="en-US" sz="2000" dirty="0">
                <a:solidFill>
                  <a:schemeClr val="bg1">
                    <a:lumMod val="10000"/>
                  </a:schemeClr>
                </a:solidFill>
              </a:rPr>
              <a:t>之間要做關聯的話也要記得它們之間要如何的連結</a:t>
            </a:r>
            <a:r>
              <a:rPr lang="en-US" altLang="zh-TW" sz="2000" dirty="0">
                <a:solidFill>
                  <a:schemeClr val="bg1">
                    <a:lumMod val="10000"/>
                  </a:schemeClr>
                </a:solidFill>
              </a:rPr>
              <a:t>(</a:t>
            </a:r>
            <a:r>
              <a:rPr lang="en" altLang="zh-TW" sz="2000" dirty="0">
                <a:solidFill>
                  <a:schemeClr val="bg1">
                    <a:lumMod val="10000"/>
                  </a:schemeClr>
                </a:solidFill>
              </a:rPr>
              <a:t>link) Container</a:t>
            </a:r>
            <a:r>
              <a:rPr lang="zh-TW" altLang="en" sz="2000" dirty="0">
                <a:solidFill>
                  <a:schemeClr val="bg1">
                    <a:lumMod val="10000"/>
                  </a:schemeClr>
                </a:solidFill>
              </a:rPr>
              <a:t>，</a:t>
            </a:r>
            <a:r>
              <a:rPr lang="zh-TW" altLang="en-US" sz="2000" dirty="0">
                <a:solidFill>
                  <a:schemeClr val="bg1">
                    <a:lumMod val="10000"/>
                  </a:schemeClr>
                </a:solidFill>
              </a:rPr>
              <a:t>這樣在要啟動多個 </a:t>
            </a:r>
            <a:r>
              <a:rPr lang="en" altLang="zh-TW" sz="2000" dirty="0">
                <a:solidFill>
                  <a:schemeClr val="bg1">
                    <a:lumMod val="10000"/>
                  </a:schemeClr>
                </a:solidFill>
              </a:rPr>
              <a:t>Container </a:t>
            </a:r>
            <a:r>
              <a:rPr lang="zh-TW" altLang="en-US" sz="2000" dirty="0">
                <a:solidFill>
                  <a:schemeClr val="bg1">
                    <a:lumMod val="10000"/>
                  </a:schemeClr>
                </a:solidFill>
              </a:rPr>
              <a:t>的情況下，就會顯得比較麻煩。</a:t>
            </a:r>
          </a:p>
          <a:p>
            <a:pPr marL="0" indent="0">
              <a:buNone/>
            </a:pPr>
            <a:r>
              <a:rPr lang="zh-TW" altLang="en-US" sz="2000" dirty="0">
                <a:solidFill>
                  <a:schemeClr val="bg1">
                    <a:lumMod val="10000"/>
                  </a:schemeClr>
                </a:solidFill>
              </a:rPr>
              <a:t>因此就出現了 </a:t>
            </a:r>
            <a:r>
              <a:rPr lang="en" altLang="zh-TW" sz="2000" dirty="0">
                <a:solidFill>
                  <a:schemeClr val="bg1">
                    <a:lumMod val="10000"/>
                  </a:schemeClr>
                </a:solidFill>
              </a:rPr>
              <a:t>Docker-Compose</a:t>
            </a:r>
            <a:r>
              <a:rPr lang="zh-TW" altLang="en" sz="2000" dirty="0">
                <a:solidFill>
                  <a:schemeClr val="bg1">
                    <a:lumMod val="10000"/>
                  </a:schemeClr>
                </a:solidFill>
              </a:rPr>
              <a:t>，</a:t>
            </a:r>
            <a:r>
              <a:rPr lang="zh-TW" altLang="en-US" sz="2000" dirty="0">
                <a:solidFill>
                  <a:schemeClr val="bg1">
                    <a:lumMod val="10000"/>
                  </a:schemeClr>
                </a:solidFill>
              </a:rPr>
              <a:t>只要寫一個 </a:t>
            </a:r>
            <a:r>
              <a:rPr lang="en" altLang="zh-TW" sz="2000" dirty="0">
                <a:solidFill>
                  <a:schemeClr val="bg1">
                    <a:lumMod val="10000"/>
                  </a:schemeClr>
                </a:solidFill>
              </a:rPr>
              <a:t>docker-</a:t>
            </a:r>
            <a:r>
              <a:rPr lang="en" altLang="zh-TW" sz="2000" dirty="0" err="1">
                <a:solidFill>
                  <a:schemeClr val="bg1">
                    <a:lumMod val="10000"/>
                  </a:schemeClr>
                </a:solidFill>
              </a:rPr>
              <a:t>compose.yml</a:t>
            </a:r>
            <a:r>
              <a:rPr lang="zh-TW" altLang="en" sz="2000" dirty="0">
                <a:solidFill>
                  <a:schemeClr val="bg1">
                    <a:lumMod val="10000"/>
                  </a:schemeClr>
                </a:solidFill>
              </a:rPr>
              <a:t>，</a:t>
            </a:r>
            <a:r>
              <a:rPr lang="zh-TW" altLang="en-US" sz="2000" dirty="0">
                <a:solidFill>
                  <a:schemeClr val="bg1">
                    <a:lumMod val="10000"/>
                  </a:schemeClr>
                </a:solidFill>
              </a:rPr>
              <a:t>把所有要使用 </a:t>
            </a:r>
            <a:r>
              <a:rPr lang="en" altLang="zh-TW" sz="2000" dirty="0">
                <a:solidFill>
                  <a:schemeClr val="bg1">
                    <a:lumMod val="10000"/>
                  </a:schemeClr>
                </a:solidFill>
              </a:rPr>
              <a:t>Docker Image </a:t>
            </a:r>
            <a:r>
              <a:rPr lang="zh-TW" altLang="en-US" sz="2000" dirty="0">
                <a:solidFill>
                  <a:schemeClr val="bg1">
                    <a:lumMod val="10000"/>
                  </a:schemeClr>
                </a:solidFill>
              </a:rPr>
              <a:t>寫上去，另外也可以把 </a:t>
            </a:r>
            <a:r>
              <a:rPr lang="en" altLang="zh-TW" sz="2000" dirty="0">
                <a:solidFill>
                  <a:schemeClr val="bg1">
                    <a:lumMod val="10000"/>
                  </a:schemeClr>
                </a:solidFill>
              </a:rPr>
              <a:t>Container </a:t>
            </a:r>
            <a:r>
              <a:rPr lang="zh-TW" altLang="en-US" sz="2000" dirty="0">
                <a:solidFill>
                  <a:schemeClr val="bg1">
                    <a:lumMod val="10000"/>
                  </a:schemeClr>
                </a:solidFill>
              </a:rPr>
              <a:t>之間的關係連結</a:t>
            </a:r>
            <a:r>
              <a:rPr lang="en-US" altLang="zh-TW" sz="2000" dirty="0">
                <a:solidFill>
                  <a:schemeClr val="bg1">
                    <a:lumMod val="10000"/>
                  </a:schemeClr>
                </a:solidFill>
              </a:rPr>
              <a:t>(</a:t>
            </a:r>
            <a:r>
              <a:rPr lang="en" altLang="zh-TW" sz="2000" dirty="0">
                <a:solidFill>
                  <a:schemeClr val="bg1">
                    <a:lumMod val="10000"/>
                  </a:schemeClr>
                </a:solidFill>
              </a:rPr>
              <a:t>link)</a:t>
            </a:r>
            <a:r>
              <a:rPr lang="zh-TW" altLang="en-US" sz="2000" dirty="0">
                <a:solidFill>
                  <a:schemeClr val="bg1">
                    <a:lumMod val="10000"/>
                  </a:schemeClr>
                </a:solidFill>
              </a:rPr>
              <a:t>起來，最後只要下 </a:t>
            </a:r>
            <a:r>
              <a:rPr lang="en" altLang="zh-TW" sz="2000" dirty="0">
                <a:solidFill>
                  <a:schemeClr val="bg1">
                    <a:lumMod val="10000"/>
                  </a:schemeClr>
                </a:solidFill>
              </a:rPr>
              <a:t>docker-compose up </a:t>
            </a:r>
            <a:r>
              <a:rPr lang="zh-TW" altLang="en-US" sz="2000" dirty="0">
                <a:solidFill>
                  <a:schemeClr val="bg1">
                    <a:lumMod val="10000"/>
                  </a:schemeClr>
                </a:solidFill>
              </a:rPr>
              <a:t>指令，就可以把所有的 </a:t>
            </a:r>
            <a:r>
              <a:rPr lang="en" altLang="zh-TW" sz="2000" dirty="0">
                <a:solidFill>
                  <a:schemeClr val="bg1">
                    <a:lumMod val="10000"/>
                  </a:schemeClr>
                </a:solidFill>
              </a:rPr>
              <a:t>Docker Container </a:t>
            </a:r>
            <a:r>
              <a:rPr lang="zh-TW" altLang="en-US" sz="2000" dirty="0">
                <a:solidFill>
                  <a:schemeClr val="bg1">
                    <a:lumMod val="10000"/>
                  </a:schemeClr>
                </a:solidFill>
              </a:rPr>
              <a:t>執行起來，這樣就可以很快速和方便的啟動多個 </a:t>
            </a:r>
            <a:r>
              <a:rPr lang="en" altLang="zh-TW" sz="2000" dirty="0">
                <a:solidFill>
                  <a:schemeClr val="bg1">
                    <a:lumMod val="10000"/>
                  </a:schemeClr>
                </a:solidFill>
              </a:rPr>
              <a:t>container</a:t>
            </a:r>
            <a:r>
              <a:rPr lang="zh-TW" altLang="en" sz="2000" dirty="0">
                <a:solidFill>
                  <a:schemeClr val="bg1">
                    <a:lumMod val="10000"/>
                  </a:schemeClr>
                </a:solidFill>
              </a:rPr>
              <a:t>。</a:t>
            </a:r>
            <a:endParaRPr lang="en-US" altLang="zh-TW" sz="2000" dirty="0">
              <a:solidFill>
                <a:schemeClr val="bg1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altLang="zh-TW" sz="2000" dirty="0">
              <a:solidFill>
                <a:schemeClr val="bg1">
                  <a:lumMod val="10000"/>
                </a:schemeClr>
              </a:solidFill>
            </a:endParaRPr>
          </a:p>
          <a:p>
            <a:r>
              <a:rPr lang="en" altLang="zh-TW" sz="2000" dirty="0">
                <a:solidFill>
                  <a:schemeClr val="bg1">
                    <a:lumMod val="10000"/>
                  </a:schemeClr>
                </a:solidFill>
              </a:rPr>
              <a:t>docker-compose</a:t>
            </a:r>
            <a:r>
              <a:rPr lang="zh-TW" altLang="en-US" sz="2000" dirty="0">
                <a:solidFill>
                  <a:schemeClr val="bg1">
                    <a:lumMod val="10000"/>
                  </a:schemeClr>
                </a:solidFill>
              </a:rPr>
              <a:t>是基於</a:t>
            </a:r>
            <a:r>
              <a:rPr lang="en" altLang="zh-TW" sz="2000" dirty="0">
                <a:solidFill>
                  <a:schemeClr val="bg1">
                    <a:lumMod val="10000"/>
                  </a:schemeClr>
                </a:solidFill>
              </a:rPr>
              <a:t>YMAL</a:t>
            </a:r>
            <a:r>
              <a:rPr lang="zh-TW" altLang="en-US" sz="2000" dirty="0">
                <a:solidFill>
                  <a:schemeClr val="bg1">
                    <a:lumMod val="10000"/>
                  </a:schemeClr>
                </a:solidFill>
              </a:rPr>
              <a:t>格式撰寫，非常注重階層的概念，而最大的忌諱就是不支持“</a:t>
            </a:r>
            <a:r>
              <a:rPr lang="en" altLang="zh-TW" sz="2000" dirty="0">
                <a:solidFill>
                  <a:schemeClr val="bg1">
                    <a:lumMod val="10000"/>
                  </a:schemeClr>
                </a:solidFill>
              </a:rPr>
              <a:t>tab”</a:t>
            </a:r>
            <a:r>
              <a:rPr lang="zh-TW" altLang="en-US" sz="2000" dirty="0">
                <a:solidFill>
                  <a:schemeClr val="bg1">
                    <a:lumMod val="10000"/>
                  </a:schemeClr>
                </a:solidFill>
              </a:rPr>
              <a:t>作為定位字元，這點需特別注意。</a:t>
            </a:r>
          </a:p>
          <a:p>
            <a:pPr marL="0" indent="0">
              <a:buNone/>
            </a:pPr>
            <a:endParaRPr lang="zh-TW" altLang="en" sz="2000" dirty="0">
              <a:solidFill>
                <a:schemeClr val="bg1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" altLang="zh-TW" sz="1800" dirty="0">
              <a:solidFill>
                <a:schemeClr val="bg1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266871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163B0B7F-A626-D345-9F57-87B97B194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TW" dirty="0"/>
              <a:t>docker-compose</a:t>
            </a:r>
            <a:endParaRPr kumimoji="1" lang="zh-TW" altLang="en-US" dirty="0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7370A810-F9EE-594C-B5A6-3691C715D8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step4-1 docker-compose</a:t>
            </a:r>
            <a:r>
              <a:rPr kumimoji="1" lang="zh-CN" altLang="en-US" dirty="0"/>
              <a:t>安裝</a:t>
            </a:r>
            <a:endParaRPr lang="zh-TW" altLang="en-US" b="1" dirty="0"/>
          </a:p>
        </p:txBody>
      </p:sp>
      <p:sp>
        <p:nvSpPr>
          <p:cNvPr id="6" name="文字版面配置區 5">
            <a:extLst>
              <a:ext uri="{FF2B5EF4-FFF2-40B4-BE49-F238E27FC236}">
                <a16:creationId xmlns:a16="http://schemas.microsoft.com/office/drawing/2014/main" id="{01C73B2E-26C7-8A4A-8EAB-F4ABB848920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altLang="zh-TW" sz="1600" dirty="0"/>
              <a:t>Step</a:t>
            </a:r>
          </a:p>
          <a:p>
            <a:r>
              <a:rPr lang="en-US" altLang="zh-TW" sz="1600" dirty="0"/>
              <a:t>4</a:t>
            </a:r>
            <a:endParaRPr lang="zh-TW" altLang="en-US" sz="1600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72F1D19E-ECCD-42C2-A508-F8AE06DCF5E2}" type="slidenum">
              <a:rPr lang="en-US" altLang="zh-TW" smtClean="0"/>
              <a:pPr/>
              <a:t>48</a:t>
            </a:fld>
            <a:endParaRPr lang="en-US" altLang="zh-TW"/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6B012476-9D85-D74C-9009-0AA6D247B485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899592" y="1412776"/>
            <a:ext cx="7416824" cy="422545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2000" dirty="0">
                <a:solidFill>
                  <a:srgbClr val="2A1511"/>
                </a:solidFill>
                <a:latin typeface="+mn-ea"/>
              </a:rPr>
              <a:t>至</a:t>
            </a:r>
            <a:r>
              <a:rPr lang="zh-TW" altLang="en-US" sz="2000" dirty="0">
                <a:solidFill>
                  <a:srgbClr val="0070C0"/>
                </a:solidFill>
                <a:latin typeface="+mn-ea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官網</a:t>
            </a:r>
            <a:r>
              <a:rPr lang="zh-TW" altLang="en-US" sz="2000" dirty="0">
                <a:solidFill>
                  <a:srgbClr val="2A1511"/>
                </a:solidFill>
                <a:latin typeface="+mn-ea"/>
              </a:rPr>
              <a:t>查看</a:t>
            </a:r>
            <a:r>
              <a:rPr lang="en" altLang="zh-TW" sz="2000" dirty="0">
                <a:solidFill>
                  <a:srgbClr val="2A1511"/>
                </a:solidFill>
                <a:latin typeface="+mn-ea"/>
              </a:rPr>
              <a:t>LINUX</a:t>
            </a:r>
            <a:r>
              <a:rPr lang="zh-TW" altLang="en-US" sz="2000" dirty="0">
                <a:solidFill>
                  <a:srgbClr val="2A1511"/>
                </a:solidFill>
                <a:latin typeface="+mn-ea"/>
              </a:rPr>
              <a:t>安裝方法：</a:t>
            </a:r>
            <a:endParaRPr lang="en-US" altLang="zh-TW" sz="2000" dirty="0">
              <a:solidFill>
                <a:srgbClr val="2A1511"/>
              </a:solidFill>
              <a:latin typeface="+mn-ea"/>
            </a:endParaRPr>
          </a:p>
          <a:p>
            <a:pPr marL="0" indent="0">
              <a:buNone/>
            </a:pPr>
            <a:endParaRPr lang="en-US" altLang="zh-TW" sz="2000" dirty="0">
              <a:solidFill>
                <a:srgbClr val="2A1511"/>
              </a:solidFill>
              <a:latin typeface="+mn-ea"/>
            </a:endParaRPr>
          </a:p>
          <a:p>
            <a:pPr marL="0" indent="0">
              <a:buNone/>
            </a:pPr>
            <a:endParaRPr lang="en-US" altLang="zh-TW" sz="2000" dirty="0">
              <a:solidFill>
                <a:srgbClr val="2A1511"/>
              </a:solidFill>
              <a:latin typeface="+mn-ea"/>
            </a:endParaRPr>
          </a:p>
          <a:p>
            <a:pPr marL="0" indent="0">
              <a:buNone/>
            </a:pPr>
            <a:endParaRPr lang="en-US" altLang="zh-TW" sz="2000" dirty="0">
              <a:solidFill>
                <a:srgbClr val="2A1511"/>
              </a:solidFill>
              <a:latin typeface="+mn-ea"/>
            </a:endParaRPr>
          </a:p>
          <a:p>
            <a:pPr marL="0" indent="0">
              <a:buNone/>
            </a:pPr>
            <a:endParaRPr lang="en-US" altLang="zh-TW" sz="2000" dirty="0">
              <a:solidFill>
                <a:srgbClr val="2A1511"/>
              </a:solidFill>
              <a:latin typeface="+mn-ea"/>
            </a:endParaRPr>
          </a:p>
          <a:p>
            <a:pPr marL="0" indent="0">
              <a:buNone/>
            </a:pPr>
            <a:endParaRPr lang="en-US" altLang="zh-TW" sz="2000" dirty="0">
              <a:solidFill>
                <a:srgbClr val="2A1511"/>
              </a:solidFill>
              <a:latin typeface="+mn-ea"/>
            </a:endParaRPr>
          </a:p>
          <a:p>
            <a:pPr marL="0" indent="0">
              <a:buNone/>
            </a:pPr>
            <a:endParaRPr lang="en-US" altLang="zh-TW" sz="2000" dirty="0">
              <a:solidFill>
                <a:srgbClr val="2A1511"/>
              </a:solidFill>
              <a:latin typeface="+mn-ea"/>
            </a:endParaRPr>
          </a:p>
          <a:p>
            <a:pPr marL="0" indent="0">
              <a:buNone/>
            </a:pPr>
            <a:endParaRPr lang="en-US" altLang="zh-TW" sz="2000" dirty="0">
              <a:solidFill>
                <a:srgbClr val="2A1511"/>
              </a:solidFill>
              <a:latin typeface="+mn-ea"/>
            </a:endParaRPr>
          </a:p>
          <a:p>
            <a:pPr marL="0" indent="0">
              <a:buNone/>
            </a:pPr>
            <a:endParaRPr lang="en-US" altLang="zh-TW" sz="2000" dirty="0">
              <a:solidFill>
                <a:srgbClr val="2A1511"/>
              </a:solidFill>
              <a:latin typeface="+mn-ea"/>
            </a:endParaRPr>
          </a:p>
          <a:p>
            <a:pPr marL="0" indent="0">
              <a:buNone/>
            </a:pPr>
            <a:r>
              <a:rPr lang="zh-TW" altLang="en-US" sz="1800" dirty="0">
                <a:solidFill>
                  <a:schemeClr val="bg1">
                    <a:lumMod val="10000"/>
                  </a:schemeClr>
                </a:solidFill>
              </a:rPr>
              <a:t>安裝完成後使用</a:t>
            </a:r>
            <a:r>
              <a:rPr lang="en-US" altLang="zh-TW" sz="1800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n" altLang="zh-TW" sz="1800" dirty="0">
                <a:solidFill>
                  <a:schemeClr val="bg1">
                    <a:lumMod val="10000"/>
                  </a:schemeClr>
                </a:solidFill>
                <a:highlight>
                  <a:srgbClr val="C0C0C0"/>
                </a:highlight>
              </a:rPr>
              <a:t>docker-compose -v</a:t>
            </a:r>
            <a:r>
              <a:rPr lang="en" altLang="zh-TW" sz="1800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zh-TW" altLang="en-US" sz="1800" dirty="0">
                <a:solidFill>
                  <a:schemeClr val="bg1">
                    <a:lumMod val="10000"/>
                  </a:schemeClr>
                </a:solidFill>
              </a:rPr>
              <a:t>查看版本及是否安裝成功</a:t>
            </a:r>
            <a:endParaRPr lang="zh-TW" altLang="en" sz="2000" dirty="0">
              <a:solidFill>
                <a:schemeClr val="bg1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" altLang="zh-TW" sz="1800" dirty="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5B7AF14-67EF-5049-99F7-41BEBBE39188}"/>
              </a:ext>
            </a:extLst>
          </p:cNvPr>
          <p:cNvSpPr/>
          <p:nvPr/>
        </p:nvSpPr>
        <p:spPr>
          <a:xfrm>
            <a:off x="944548" y="1916832"/>
            <a:ext cx="7200864" cy="2592288"/>
          </a:xfrm>
          <a:prstGeom prst="rect">
            <a:avLst/>
          </a:prstGeom>
          <a:solidFill>
            <a:schemeClr val="accent6">
              <a:lumMod val="85000"/>
            </a:schemeClr>
          </a:solidFill>
          <a:ln w="9525">
            <a:solidFill>
              <a:srgbClr val="2A151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>
                <a:solidFill>
                  <a:schemeClr val="bg1">
                    <a:lumMod val="10000"/>
                  </a:schemeClr>
                </a:solidFill>
              </a:rPr>
              <a:t>#</a:t>
            </a:r>
            <a:r>
              <a:rPr lang="zh-TW" altLang="en-US" dirty="0">
                <a:solidFill>
                  <a:schemeClr val="bg1">
                    <a:lumMod val="10000"/>
                  </a:schemeClr>
                </a:solidFill>
              </a:rPr>
              <a:t>安裝</a:t>
            </a:r>
          </a:p>
          <a:p>
            <a:r>
              <a:rPr lang="en" altLang="zh-TW" dirty="0" err="1">
                <a:solidFill>
                  <a:schemeClr val="bg1">
                    <a:lumMod val="10000"/>
                  </a:schemeClr>
                </a:solidFill>
              </a:rPr>
              <a:t>sudo</a:t>
            </a:r>
            <a:r>
              <a:rPr lang="en" altLang="zh-TW" dirty="0">
                <a:solidFill>
                  <a:schemeClr val="bg1">
                    <a:lumMod val="10000"/>
                  </a:schemeClr>
                </a:solidFill>
              </a:rPr>
              <a:t> curl -L "https://</a:t>
            </a:r>
            <a:r>
              <a:rPr lang="en" altLang="zh-TW" dirty="0" err="1">
                <a:solidFill>
                  <a:schemeClr val="bg1">
                    <a:lumMod val="10000"/>
                  </a:schemeClr>
                </a:solidFill>
              </a:rPr>
              <a:t>github.com</a:t>
            </a:r>
            <a:r>
              <a:rPr lang="en" altLang="zh-TW" dirty="0">
                <a:solidFill>
                  <a:schemeClr val="bg1">
                    <a:lumMod val="10000"/>
                  </a:schemeClr>
                </a:solidFill>
              </a:rPr>
              <a:t>/docker/compose/releases/download/1.23.1/docker-compose-$(</a:t>
            </a:r>
            <a:r>
              <a:rPr lang="en" altLang="zh-TW" dirty="0" err="1">
                <a:solidFill>
                  <a:schemeClr val="bg1">
                    <a:lumMod val="10000"/>
                  </a:schemeClr>
                </a:solidFill>
              </a:rPr>
              <a:t>uname</a:t>
            </a:r>
            <a:r>
              <a:rPr lang="en" altLang="zh-TW" dirty="0">
                <a:solidFill>
                  <a:schemeClr val="bg1">
                    <a:lumMod val="10000"/>
                  </a:schemeClr>
                </a:solidFill>
              </a:rPr>
              <a:t> -s)-$(</a:t>
            </a:r>
            <a:r>
              <a:rPr lang="en" altLang="zh-TW" dirty="0" err="1">
                <a:solidFill>
                  <a:schemeClr val="bg1">
                    <a:lumMod val="10000"/>
                  </a:schemeClr>
                </a:solidFill>
              </a:rPr>
              <a:t>uname</a:t>
            </a:r>
            <a:r>
              <a:rPr lang="en" altLang="zh-TW" dirty="0">
                <a:solidFill>
                  <a:schemeClr val="bg1">
                    <a:lumMod val="10000"/>
                  </a:schemeClr>
                </a:solidFill>
              </a:rPr>
              <a:t> -m)" -o /</a:t>
            </a:r>
            <a:r>
              <a:rPr lang="en" altLang="zh-TW" dirty="0" err="1">
                <a:solidFill>
                  <a:schemeClr val="bg1">
                    <a:lumMod val="10000"/>
                  </a:schemeClr>
                </a:solidFill>
              </a:rPr>
              <a:t>usr</a:t>
            </a:r>
            <a:r>
              <a:rPr lang="en" altLang="zh-TW" dirty="0">
                <a:solidFill>
                  <a:schemeClr val="bg1">
                    <a:lumMod val="10000"/>
                  </a:schemeClr>
                </a:solidFill>
              </a:rPr>
              <a:t>/local/bin/docker-compose</a:t>
            </a:r>
          </a:p>
          <a:p>
            <a:r>
              <a:rPr lang="en" altLang="zh-TW" dirty="0">
                <a:solidFill>
                  <a:schemeClr val="bg1">
                    <a:lumMod val="10000"/>
                  </a:schemeClr>
                </a:solidFill>
              </a:rPr>
              <a:t>#</a:t>
            </a:r>
            <a:r>
              <a:rPr lang="zh-TW" altLang="en-US" dirty="0">
                <a:solidFill>
                  <a:schemeClr val="bg1">
                    <a:lumMod val="10000"/>
                  </a:schemeClr>
                </a:solidFill>
              </a:rPr>
              <a:t>權限</a:t>
            </a:r>
          </a:p>
          <a:p>
            <a:r>
              <a:rPr lang="en" altLang="zh-TW" dirty="0" err="1">
                <a:solidFill>
                  <a:schemeClr val="bg1">
                    <a:lumMod val="10000"/>
                  </a:schemeClr>
                </a:solidFill>
              </a:rPr>
              <a:t>sudo</a:t>
            </a:r>
            <a:r>
              <a:rPr lang="en" altLang="zh-TW" dirty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n" altLang="zh-TW" dirty="0" err="1">
                <a:solidFill>
                  <a:schemeClr val="bg1">
                    <a:lumMod val="10000"/>
                  </a:schemeClr>
                </a:solidFill>
              </a:rPr>
              <a:t>chmod</a:t>
            </a:r>
            <a:r>
              <a:rPr lang="en" altLang="zh-TW" dirty="0">
                <a:solidFill>
                  <a:schemeClr val="bg1">
                    <a:lumMod val="10000"/>
                  </a:schemeClr>
                </a:solidFill>
              </a:rPr>
              <a:t> +x /</a:t>
            </a:r>
            <a:r>
              <a:rPr lang="en" altLang="zh-TW" dirty="0" err="1">
                <a:solidFill>
                  <a:schemeClr val="bg1">
                    <a:lumMod val="10000"/>
                  </a:schemeClr>
                </a:solidFill>
              </a:rPr>
              <a:t>usr</a:t>
            </a:r>
            <a:r>
              <a:rPr lang="en" altLang="zh-TW" dirty="0">
                <a:solidFill>
                  <a:schemeClr val="bg1">
                    <a:lumMod val="10000"/>
                  </a:schemeClr>
                </a:solidFill>
              </a:rPr>
              <a:t>/local/bin/docker-compose</a:t>
            </a:r>
          </a:p>
          <a:p>
            <a:r>
              <a:rPr lang="en" altLang="zh-TW" dirty="0">
                <a:solidFill>
                  <a:schemeClr val="bg1">
                    <a:lumMod val="10000"/>
                  </a:schemeClr>
                </a:solidFill>
              </a:rPr>
              <a:t>#</a:t>
            </a:r>
            <a:r>
              <a:rPr lang="zh-TW" altLang="en-US" dirty="0">
                <a:solidFill>
                  <a:schemeClr val="bg1">
                    <a:lumMod val="10000"/>
                  </a:schemeClr>
                </a:solidFill>
              </a:rPr>
              <a:t>偷懶</a:t>
            </a:r>
          </a:p>
          <a:p>
            <a:r>
              <a:rPr lang="en-US" altLang="zh-TW" dirty="0">
                <a:solidFill>
                  <a:schemeClr val="bg1">
                    <a:lumMod val="10000"/>
                  </a:schemeClr>
                </a:solidFill>
              </a:rPr>
              <a:t>./</a:t>
            </a:r>
            <a:r>
              <a:rPr lang="en" altLang="zh-TW" dirty="0">
                <a:solidFill>
                  <a:schemeClr val="bg1">
                    <a:lumMod val="10000"/>
                  </a:schemeClr>
                </a:solidFill>
              </a:rPr>
              <a:t>install-</a:t>
            </a:r>
            <a:r>
              <a:rPr lang="en" altLang="zh-TW" dirty="0" err="1">
                <a:solidFill>
                  <a:schemeClr val="bg1">
                    <a:lumMod val="10000"/>
                  </a:schemeClr>
                </a:solidFill>
              </a:rPr>
              <a:t>compose.sh</a:t>
            </a:r>
            <a:endParaRPr lang="en" altLang="zh-TW" dirty="0">
              <a:solidFill>
                <a:schemeClr val="bg1">
                  <a:lumMod val="10000"/>
                </a:schemeClr>
              </a:solidFill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8DAD67FF-3FA8-464C-A7B4-0FA3FAE3E2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089" y="5073260"/>
            <a:ext cx="8316416" cy="564974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22B15B72-54AA-3B4F-9324-885C62E8FDC8}"/>
              </a:ext>
            </a:extLst>
          </p:cNvPr>
          <p:cNvSpPr txBox="1"/>
          <p:nvPr/>
        </p:nvSpPr>
        <p:spPr>
          <a:xfrm>
            <a:off x="944548" y="5728380"/>
            <a:ext cx="7344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</a:pPr>
            <a:r>
              <a:rPr lang="zh-CN" altLang="en-US" dirty="0">
                <a:solidFill>
                  <a:srgbClr val="FF0000"/>
                </a:solidFill>
                <a:latin typeface="+mn-ea"/>
              </a:rPr>
              <a:t>註：</a:t>
            </a:r>
            <a:r>
              <a:rPr lang="en-US" altLang="zh-CN" dirty="0">
                <a:solidFill>
                  <a:srgbClr val="FF0000"/>
                </a:solidFill>
                <a:latin typeface="+mn-ea"/>
              </a:rPr>
              <a:t>Mac OSX </a:t>
            </a:r>
            <a:r>
              <a:rPr lang="zh-CN" altLang="en-US" dirty="0">
                <a:solidFill>
                  <a:srgbClr val="FF0000"/>
                </a:solidFill>
                <a:latin typeface="+mn-ea"/>
              </a:rPr>
              <a:t>之</a:t>
            </a:r>
            <a:r>
              <a:rPr lang="en-US" altLang="zh-CN" dirty="0">
                <a:solidFill>
                  <a:srgbClr val="FF0000"/>
                </a:solidFill>
                <a:latin typeface="+mn-ea"/>
              </a:rPr>
              <a:t>docker-compose</a:t>
            </a:r>
            <a:r>
              <a:rPr lang="zh-CN" altLang="en-US" dirty="0">
                <a:solidFill>
                  <a:srgbClr val="FF0000"/>
                </a:solidFill>
                <a:latin typeface="+mn-ea"/>
              </a:rPr>
              <a:t>已包含於</a:t>
            </a:r>
            <a:r>
              <a:rPr lang="zh-TW" altLang="en-US" dirty="0">
                <a:solidFill>
                  <a:srgbClr val="FF0000"/>
                </a:solidFill>
                <a:latin typeface="+mn-ea"/>
              </a:rPr>
              <a:t> </a:t>
            </a:r>
            <a:r>
              <a:rPr lang="en" altLang="zh-TW" dirty="0">
                <a:solidFill>
                  <a:srgbClr val="FF0000"/>
                </a:solidFill>
                <a:latin typeface="+mn-ea"/>
              </a:rPr>
              <a:t>Docker Desktop for Mac</a:t>
            </a:r>
            <a:r>
              <a:rPr lang="zh-TW" altLang="en-US" dirty="0">
                <a:solidFill>
                  <a:srgbClr val="FF0000"/>
                </a:solidFill>
                <a:latin typeface="+mn-ea"/>
              </a:rPr>
              <a:t> 中</a:t>
            </a:r>
          </a:p>
        </p:txBody>
      </p:sp>
    </p:spTree>
    <p:extLst>
      <p:ext uri="{BB962C8B-B14F-4D97-AF65-F5344CB8AC3E}">
        <p14:creationId xmlns:p14="http://schemas.microsoft.com/office/powerpoint/2010/main" val="34858042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163B0B7F-A626-D345-9F57-87B97B194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TW" dirty="0"/>
              <a:t>docker-compose</a:t>
            </a:r>
            <a:endParaRPr kumimoji="1" lang="zh-TW" altLang="en-US" dirty="0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7370A810-F9EE-594C-B5A6-3691C715D8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step4-2 </a:t>
            </a:r>
            <a:r>
              <a:rPr lang="en" altLang="zh-TW" b="1" dirty="0"/>
              <a:t>docker-</a:t>
            </a:r>
            <a:r>
              <a:rPr lang="en" altLang="zh-TW" b="1" dirty="0" err="1"/>
              <a:t>compose.yml</a:t>
            </a:r>
            <a:r>
              <a:rPr lang="zh-TW" altLang="en-US" b="1" dirty="0"/>
              <a:t>常用模板參數介紹</a:t>
            </a:r>
          </a:p>
        </p:txBody>
      </p:sp>
      <p:sp>
        <p:nvSpPr>
          <p:cNvPr id="6" name="文字版面配置區 5">
            <a:extLst>
              <a:ext uri="{FF2B5EF4-FFF2-40B4-BE49-F238E27FC236}">
                <a16:creationId xmlns:a16="http://schemas.microsoft.com/office/drawing/2014/main" id="{01C73B2E-26C7-8A4A-8EAB-F4ABB848920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altLang="zh-TW" sz="1600" dirty="0"/>
              <a:t>Step</a:t>
            </a:r>
          </a:p>
          <a:p>
            <a:r>
              <a:rPr lang="en-US" altLang="zh-TW" sz="1600" dirty="0"/>
              <a:t>4</a:t>
            </a:r>
            <a:endParaRPr lang="zh-TW" altLang="en-US" sz="1600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72F1D19E-ECCD-42C2-A508-F8AE06DCF5E2}" type="slidenum">
              <a:rPr lang="en-US" altLang="zh-TW" smtClean="0"/>
              <a:pPr/>
              <a:t>49</a:t>
            </a:fld>
            <a:endParaRPr lang="en-US" altLang="zh-TW"/>
          </a:p>
        </p:txBody>
      </p:sp>
      <p:sp>
        <p:nvSpPr>
          <p:cNvPr id="12" name="內容版面配置區 11">
            <a:extLst>
              <a:ext uri="{FF2B5EF4-FFF2-40B4-BE49-F238E27FC236}">
                <a16:creationId xmlns:a16="http://schemas.microsoft.com/office/drawing/2014/main" id="{EEEDC811-2838-9D4A-AC24-6B12C044D33E}"/>
              </a:ext>
            </a:extLst>
          </p:cNvPr>
          <p:cNvSpPr>
            <a:spLocks noGrp="1"/>
          </p:cNvSpPr>
          <p:nvPr>
            <p:ph sz="quarter" idx="25"/>
          </p:nvPr>
        </p:nvSpPr>
        <p:spPr/>
        <p:txBody>
          <a:bodyPr/>
          <a:lstStyle/>
          <a:p>
            <a:r>
              <a:rPr lang="zh-TW" altLang="en-US" sz="1800" dirty="0">
                <a:solidFill>
                  <a:srgbClr val="2A1511"/>
                </a:solidFill>
              </a:rPr>
              <a:t>首先指定</a:t>
            </a:r>
            <a:r>
              <a:rPr lang="en" altLang="zh-TW" sz="1800" dirty="0">
                <a:solidFill>
                  <a:srgbClr val="2A1511"/>
                </a:solidFill>
              </a:rPr>
              <a:t>docker-compose</a:t>
            </a:r>
            <a:r>
              <a:rPr lang="zh-TW" altLang="en-US" sz="1800" dirty="0">
                <a:solidFill>
                  <a:srgbClr val="2A1511"/>
                </a:solidFill>
              </a:rPr>
              <a:t>的版本：</a:t>
            </a:r>
            <a:endParaRPr lang="en-US" altLang="zh-TW" sz="1800" dirty="0">
              <a:solidFill>
                <a:srgbClr val="2A1511"/>
              </a:solidFill>
            </a:endParaRPr>
          </a:p>
          <a:p>
            <a:endParaRPr lang="en-US" altLang="zh-TW" sz="1600" dirty="0">
              <a:solidFill>
                <a:srgbClr val="2A1511"/>
              </a:solidFill>
            </a:endParaRPr>
          </a:p>
          <a:p>
            <a:endParaRPr lang="en-US" altLang="zh-TW" sz="1600" dirty="0">
              <a:solidFill>
                <a:srgbClr val="2A1511"/>
              </a:solidFill>
            </a:endParaRPr>
          </a:p>
          <a:p>
            <a:r>
              <a:rPr lang="zh-TW" altLang="en-US" sz="1800" dirty="0">
                <a:solidFill>
                  <a:srgbClr val="2A1511"/>
                </a:solidFill>
                <a:latin typeface="+mn-ea"/>
              </a:rPr>
              <a:t>接下來開始定義服務</a:t>
            </a:r>
            <a:r>
              <a:rPr lang="zh-CN" altLang="en-US" sz="1800" dirty="0">
                <a:solidFill>
                  <a:srgbClr val="2A1511"/>
                </a:solidFill>
                <a:latin typeface="+mn-ea"/>
              </a:rPr>
              <a:t>及</a:t>
            </a:r>
            <a:r>
              <a:rPr lang="zh-TW" altLang="en-US" sz="1800" dirty="0">
                <a:solidFill>
                  <a:srgbClr val="2A1511"/>
                </a:solidFill>
                <a:latin typeface="+mn-ea"/>
              </a:rPr>
              <a:t>名稱：</a:t>
            </a:r>
          </a:p>
          <a:p>
            <a:endParaRPr lang="zh-TW" altLang="en-US" sz="1600" dirty="0">
              <a:solidFill>
                <a:srgbClr val="2A1511"/>
              </a:solidFill>
            </a:endParaRPr>
          </a:p>
          <a:p>
            <a:endParaRPr kumimoji="1" lang="zh-TW" altLang="en-US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60CB0D5C-0C38-7340-94D5-19295C4AD447}"/>
              </a:ext>
            </a:extLst>
          </p:cNvPr>
          <p:cNvSpPr/>
          <p:nvPr/>
        </p:nvSpPr>
        <p:spPr>
          <a:xfrm>
            <a:off x="1047631" y="1925129"/>
            <a:ext cx="7200864" cy="288032"/>
          </a:xfrm>
          <a:prstGeom prst="rect">
            <a:avLst/>
          </a:prstGeom>
          <a:solidFill>
            <a:schemeClr val="accent6">
              <a:lumMod val="85000"/>
            </a:schemeClr>
          </a:solidFill>
          <a:ln w="9525">
            <a:solidFill>
              <a:srgbClr val="2A151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" altLang="zh-TW" sz="1600" dirty="0">
                <a:solidFill>
                  <a:srgbClr val="2A1511"/>
                </a:solidFill>
              </a:rPr>
              <a:t>version: '3'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732D0A2A-9213-DE48-AC8B-D13E5342A469}"/>
              </a:ext>
            </a:extLst>
          </p:cNvPr>
          <p:cNvSpPr/>
          <p:nvPr/>
        </p:nvSpPr>
        <p:spPr>
          <a:xfrm>
            <a:off x="1043560" y="2744458"/>
            <a:ext cx="7200864" cy="856237"/>
          </a:xfrm>
          <a:prstGeom prst="rect">
            <a:avLst/>
          </a:prstGeom>
          <a:solidFill>
            <a:schemeClr val="accent6">
              <a:lumMod val="85000"/>
            </a:schemeClr>
          </a:solidFill>
          <a:ln w="9525">
            <a:solidFill>
              <a:srgbClr val="2A151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" altLang="zh-TW" sz="1600" dirty="0">
                <a:solidFill>
                  <a:srgbClr val="2A1511"/>
                </a:solidFill>
              </a:rPr>
              <a:t>version: '3'</a:t>
            </a:r>
          </a:p>
          <a:p>
            <a:r>
              <a:rPr lang="en" altLang="zh-TW" sz="1600" dirty="0">
                <a:solidFill>
                  <a:srgbClr val="2A1511"/>
                </a:solidFill>
              </a:rPr>
              <a:t>services:</a:t>
            </a:r>
          </a:p>
          <a:p>
            <a:r>
              <a:rPr lang="en" altLang="zh-TW" sz="1600" dirty="0">
                <a:solidFill>
                  <a:srgbClr val="2A1511"/>
                </a:solidFill>
              </a:rPr>
              <a:t>  flask:</a:t>
            </a:r>
          </a:p>
        </p:txBody>
      </p:sp>
    </p:spTree>
    <p:extLst>
      <p:ext uri="{BB962C8B-B14F-4D97-AF65-F5344CB8AC3E}">
        <p14:creationId xmlns:p14="http://schemas.microsoft.com/office/powerpoint/2010/main" val="29457229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1800" dirty="0"/>
              <a:t>Docker</a:t>
            </a:r>
            <a:r>
              <a:rPr lang="zh-CN" altLang="en-US" sz="1800" dirty="0"/>
              <a:t>與</a:t>
            </a:r>
            <a:r>
              <a:rPr lang="en-US" altLang="zh-CN" sz="1800" dirty="0"/>
              <a:t>Container</a:t>
            </a:r>
            <a:r>
              <a:rPr lang="zh-CN" altLang="en-US" sz="1800" dirty="0"/>
              <a:t>基本介紹</a:t>
            </a:r>
            <a:endParaRPr lang="zh-TW" altLang="en-US" sz="1800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b="1" dirty="0"/>
              <a:t>什麼是容器化技術</a:t>
            </a:r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altLang="zh-TW" sz="1800" dirty="0"/>
              <a:t>INFO</a:t>
            </a:r>
            <a:endParaRPr lang="zh-TW" altLang="en-US" sz="1800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72F1D19E-ECCD-42C2-A508-F8AE06DCF5E2}" type="slidenum">
              <a:rPr lang="en-US" altLang="zh-TW" smtClean="0"/>
              <a:pPr/>
              <a:t>5</a:t>
            </a:fld>
            <a:endParaRPr lang="en-US" altLang="zh-TW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96974866-8473-8645-AE81-189C6A03EBDA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971568" y="1268760"/>
            <a:ext cx="7344848" cy="3600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2800" b="1" dirty="0">
                <a:solidFill>
                  <a:schemeClr val="bg1">
                    <a:lumMod val="10000"/>
                  </a:schemeClr>
                </a:solidFill>
              </a:rPr>
              <a:t>什麼是容器化技術</a:t>
            </a:r>
            <a:endParaRPr lang="zh-TW" altLang="en-US" sz="2800" dirty="0">
              <a:solidFill>
                <a:schemeClr val="bg1">
                  <a:lumMod val="10000"/>
                </a:schemeClr>
              </a:solidFill>
            </a:endParaRPr>
          </a:p>
          <a:p>
            <a:pPr marL="0" indent="0">
              <a:buNone/>
            </a:pPr>
            <a:r>
              <a:rPr lang="zh-TW" altLang="en-US" sz="1700" dirty="0">
                <a:solidFill>
                  <a:schemeClr val="bg1">
                    <a:lumMod val="10000"/>
                  </a:schemeClr>
                </a:solidFill>
              </a:rPr>
              <a:t>引用</a:t>
            </a:r>
            <a:r>
              <a:rPr lang="en" altLang="zh-TW" sz="1700" dirty="0">
                <a:solidFill>
                  <a:schemeClr val="bg1">
                    <a:lumMod val="1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AWS</a:t>
            </a:r>
            <a:r>
              <a:rPr lang="zh-TW" altLang="en-US" sz="1700" dirty="0">
                <a:solidFill>
                  <a:schemeClr val="bg1">
                    <a:lumMod val="10000"/>
                  </a:schemeClr>
                </a:solidFill>
              </a:rPr>
              <a:t>對於容器化技術的解釋：</a:t>
            </a:r>
          </a:p>
          <a:p>
            <a:r>
              <a:rPr lang="zh-TW" altLang="en-US" sz="1900" dirty="0">
                <a:solidFill>
                  <a:schemeClr val="bg1">
                    <a:lumMod val="10000"/>
                  </a:schemeClr>
                </a:solidFill>
              </a:rPr>
              <a:t>容器是一種作業系統虛擬化方法。</a:t>
            </a:r>
          </a:p>
          <a:p>
            <a:r>
              <a:rPr lang="zh-TW" altLang="en-US" sz="1900" dirty="0">
                <a:solidFill>
                  <a:schemeClr val="bg1">
                    <a:lumMod val="10000"/>
                  </a:schemeClr>
                </a:solidFill>
              </a:rPr>
              <a:t>可讓您在資源隔離的程序中執行應用程式及其相依性。</a:t>
            </a:r>
          </a:p>
          <a:p>
            <a:r>
              <a:rPr lang="zh-TW" altLang="en-US" sz="1900" dirty="0">
                <a:solidFill>
                  <a:schemeClr val="bg1">
                    <a:lumMod val="10000"/>
                  </a:schemeClr>
                </a:solidFill>
              </a:rPr>
              <a:t>容器可讓您輕鬆地將應用程式的程式碼、組態和相依性封裝成易於使用的建置區塊。</a:t>
            </a:r>
          </a:p>
          <a:p>
            <a:r>
              <a:rPr lang="zh-TW" altLang="en-US" sz="1900" dirty="0">
                <a:solidFill>
                  <a:schemeClr val="bg1">
                    <a:lumMod val="10000"/>
                  </a:schemeClr>
                </a:solidFill>
              </a:rPr>
              <a:t>提供環境一致性、操作效率、開發人員生產力和版本控制。</a:t>
            </a:r>
          </a:p>
          <a:p>
            <a:r>
              <a:rPr lang="zh-TW" altLang="en-US" sz="1900" dirty="0">
                <a:solidFill>
                  <a:schemeClr val="bg1">
                    <a:lumMod val="10000"/>
                  </a:schemeClr>
                </a:solidFill>
              </a:rPr>
              <a:t>無論部署環境為何，容器都可協助確保以快速、可靠和一致的方法部署應用程式。</a:t>
            </a:r>
          </a:p>
          <a:p>
            <a:r>
              <a:rPr lang="zh-TW" altLang="en-US" sz="1900" dirty="0">
                <a:solidFill>
                  <a:schemeClr val="bg1">
                    <a:lumMod val="10000"/>
                  </a:schemeClr>
                </a:solidFill>
              </a:rPr>
              <a:t>容器還能讓您對資源進行更精細地控制，使基礎設施更有效率。</a:t>
            </a:r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2740698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163B0B7F-A626-D345-9F57-87B97B194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TW" dirty="0"/>
              <a:t>docker-compose</a:t>
            </a:r>
            <a:endParaRPr kumimoji="1" lang="zh-TW" altLang="en-US" dirty="0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7370A810-F9EE-594C-B5A6-3691C715D8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step4-2 </a:t>
            </a:r>
            <a:r>
              <a:rPr lang="en" altLang="zh-TW" b="1" dirty="0"/>
              <a:t>docker-</a:t>
            </a:r>
            <a:r>
              <a:rPr lang="en" altLang="zh-TW" b="1" dirty="0" err="1"/>
              <a:t>compose.yml</a:t>
            </a:r>
            <a:r>
              <a:rPr lang="zh-TW" altLang="en-US" b="1" dirty="0"/>
              <a:t>常用模板參數介紹</a:t>
            </a:r>
          </a:p>
        </p:txBody>
      </p:sp>
      <p:sp>
        <p:nvSpPr>
          <p:cNvPr id="6" name="文字版面配置區 5">
            <a:extLst>
              <a:ext uri="{FF2B5EF4-FFF2-40B4-BE49-F238E27FC236}">
                <a16:creationId xmlns:a16="http://schemas.microsoft.com/office/drawing/2014/main" id="{01C73B2E-26C7-8A4A-8EAB-F4ABB848920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altLang="zh-TW" sz="1600" dirty="0"/>
              <a:t>Step</a:t>
            </a:r>
          </a:p>
          <a:p>
            <a:r>
              <a:rPr lang="en-US" altLang="zh-TW" sz="1600" dirty="0"/>
              <a:t>4</a:t>
            </a:r>
            <a:endParaRPr lang="zh-TW" altLang="en-US" sz="1600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72F1D19E-ECCD-42C2-A508-F8AE06DCF5E2}" type="slidenum">
              <a:rPr lang="en-US" altLang="zh-TW" smtClean="0"/>
              <a:pPr/>
              <a:t>50</a:t>
            </a:fld>
            <a:endParaRPr lang="en-US" altLang="zh-TW"/>
          </a:p>
        </p:txBody>
      </p:sp>
      <p:sp>
        <p:nvSpPr>
          <p:cNvPr id="12" name="內容版面配置區 11">
            <a:extLst>
              <a:ext uri="{FF2B5EF4-FFF2-40B4-BE49-F238E27FC236}">
                <a16:creationId xmlns:a16="http://schemas.microsoft.com/office/drawing/2014/main" id="{EEEDC811-2838-9D4A-AC24-6B12C044D33E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971568" y="1412776"/>
            <a:ext cx="7344848" cy="4392488"/>
          </a:xfrm>
        </p:spPr>
        <p:txBody>
          <a:bodyPr/>
          <a:lstStyle/>
          <a:p>
            <a:pPr marL="0" indent="0">
              <a:buNone/>
            </a:pPr>
            <a:r>
              <a:rPr lang="zh-TW" altLang="en-US" sz="1800" b="1" dirty="0">
                <a:solidFill>
                  <a:srgbClr val="2A1511"/>
                </a:solidFill>
              </a:rPr>
              <a:t>指定</a:t>
            </a:r>
            <a:r>
              <a:rPr lang="en" altLang="zh-TW" sz="1800" b="1" dirty="0">
                <a:solidFill>
                  <a:srgbClr val="2A1511"/>
                </a:solidFill>
              </a:rPr>
              <a:t>IMAGE</a:t>
            </a:r>
            <a:r>
              <a:rPr lang="zh-TW" altLang="en-US" sz="1800" b="1" dirty="0">
                <a:solidFill>
                  <a:srgbClr val="2A1511"/>
                </a:solidFill>
              </a:rPr>
              <a:t>有兩種方式</a:t>
            </a:r>
            <a:endParaRPr lang="en" altLang="zh-TW" b="1" dirty="0"/>
          </a:p>
          <a:p>
            <a:r>
              <a:rPr lang="en" altLang="zh-TW" sz="1600" b="1" dirty="0">
                <a:solidFill>
                  <a:srgbClr val="2A1511"/>
                </a:solidFill>
              </a:rPr>
              <a:t>image</a:t>
            </a:r>
            <a:r>
              <a:rPr lang="zh-TW" altLang="en" sz="1600" b="1" dirty="0">
                <a:solidFill>
                  <a:srgbClr val="2A1511"/>
                </a:solidFill>
              </a:rPr>
              <a:t>：</a:t>
            </a:r>
            <a:r>
              <a:rPr lang="zh-TW" altLang="en-US" sz="1600" dirty="0">
                <a:solidFill>
                  <a:srgbClr val="2A1511"/>
                </a:solidFill>
              </a:rPr>
              <a:t>直接指定</a:t>
            </a:r>
            <a:r>
              <a:rPr lang="en" altLang="zh-TW" sz="1600" dirty="0">
                <a:solidFill>
                  <a:srgbClr val="2A1511"/>
                </a:solidFill>
              </a:rPr>
              <a:t>IMAGE</a:t>
            </a:r>
          </a:p>
          <a:p>
            <a:endParaRPr lang="en" altLang="zh-TW" sz="1600" dirty="0">
              <a:solidFill>
                <a:srgbClr val="2A1511"/>
              </a:solidFill>
            </a:endParaRPr>
          </a:p>
          <a:p>
            <a:endParaRPr lang="en" altLang="zh-TW" sz="1600" dirty="0">
              <a:solidFill>
                <a:srgbClr val="2A1511"/>
              </a:solidFill>
            </a:endParaRPr>
          </a:p>
          <a:p>
            <a:endParaRPr lang="en" altLang="zh-TW" sz="1600" dirty="0">
              <a:solidFill>
                <a:srgbClr val="2A1511"/>
              </a:solidFill>
            </a:endParaRPr>
          </a:p>
          <a:p>
            <a:pPr marL="0" indent="0">
              <a:buNone/>
            </a:pPr>
            <a:endParaRPr lang="en" altLang="zh-TW" dirty="0"/>
          </a:p>
          <a:p>
            <a:r>
              <a:rPr lang="en" altLang="zh-TW" sz="1600" dirty="0">
                <a:solidFill>
                  <a:srgbClr val="2A1511"/>
                </a:solidFill>
              </a:rPr>
              <a:t>build</a:t>
            </a:r>
            <a:r>
              <a:rPr lang="zh-TW" altLang="en" sz="1600" dirty="0">
                <a:solidFill>
                  <a:srgbClr val="2A1511"/>
                </a:solidFill>
              </a:rPr>
              <a:t>：</a:t>
            </a:r>
            <a:r>
              <a:rPr lang="zh-TW" altLang="en-US" sz="1600" dirty="0">
                <a:solidFill>
                  <a:srgbClr val="2A1511"/>
                </a:solidFill>
              </a:rPr>
              <a:t>透過</a:t>
            </a:r>
            <a:r>
              <a:rPr lang="en" altLang="zh-TW" sz="1600" dirty="0" err="1">
                <a:solidFill>
                  <a:srgbClr val="2A1511"/>
                </a:solidFill>
              </a:rPr>
              <a:t>dockerfile</a:t>
            </a:r>
            <a:r>
              <a:rPr lang="en" altLang="zh-TW" sz="1600" dirty="0">
                <a:solidFill>
                  <a:srgbClr val="2A1511"/>
                </a:solidFill>
              </a:rPr>
              <a:t> </a:t>
            </a:r>
            <a:r>
              <a:rPr lang="zh-TW" altLang="en-US" sz="1600" dirty="0">
                <a:solidFill>
                  <a:srgbClr val="2A1511"/>
                </a:solidFill>
              </a:rPr>
              <a:t>建構</a:t>
            </a:r>
            <a:endParaRPr lang="en" altLang="zh-TW" dirty="0"/>
          </a:p>
          <a:p>
            <a:pPr lvl="1"/>
            <a:r>
              <a:rPr lang="en" altLang="zh-TW" dirty="0" err="1">
                <a:solidFill>
                  <a:srgbClr val="2A1511"/>
                </a:solidFill>
              </a:rPr>
              <a:t>dockerfile</a:t>
            </a:r>
            <a:r>
              <a:rPr lang="zh-TW" altLang="en-US" dirty="0">
                <a:solidFill>
                  <a:srgbClr val="2A1511"/>
                </a:solidFill>
              </a:rPr>
              <a:t>在同一個資料夾且檔名為</a:t>
            </a:r>
            <a:r>
              <a:rPr lang="en" altLang="zh-TW" dirty="0" err="1">
                <a:solidFill>
                  <a:srgbClr val="2A1511"/>
                </a:solidFill>
              </a:rPr>
              <a:t>dockerfile</a:t>
            </a:r>
            <a:endParaRPr lang="en" altLang="zh-TW" dirty="0">
              <a:solidFill>
                <a:srgbClr val="2A1511"/>
              </a:solidFill>
            </a:endParaRPr>
          </a:p>
          <a:p>
            <a:pPr lvl="1"/>
            <a:endParaRPr lang="en" altLang="zh-TW" dirty="0">
              <a:solidFill>
                <a:srgbClr val="2A1511"/>
              </a:solidFill>
            </a:endParaRPr>
          </a:p>
          <a:p>
            <a:pPr lvl="1"/>
            <a:endParaRPr lang="en" altLang="zh-TW" dirty="0">
              <a:solidFill>
                <a:srgbClr val="2A1511"/>
              </a:solidFill>
            </a:endParaRPr>
          </a:p>
          <a:p>
            <a:pPr lvl="1"/>
            <a:endParaRPr lang="en" altLang="zh-TW" dirty="0">
              <a:solidFill>
                <a:srgbClr val="2A1511"/>
              </a:solidFill>
            </a:endParaRPr>
          </a:p>
          <a:p>
            <a:pPr marL="0" indent="0">
              <a:buNone/>
            </a:pPr>
            <a:endParaRPr lang="zh-TW" altLang="en-US" dirty="0"/>
          </a:p>
          <a:p>
            <a:pPr lvl="1"/>
            <a:r>
              <a:rPr lang="zh-TW" altLang="en-US" dirty="0">
                <a:solidFill>
                  <a:srgbClr val="2A1511"/>
                </a:solidFill>
              </a:rPr>
              <a:t>指定</a:t>
            </a:r>
            <a:r>
              <a:rPr lang="en" altLang="zh-TW" dirty="0" err="1">
                <a:solidFill>
                  <a:srgbClr val="2A1511"/>
                </a:solidFill>
              </a:rPr>
              <a:t>dockerfile</a:t>
            </a:r>
            <a:r>
              <a:rPr lang="zh-TW" altLang="en-US" dirty="0">
                <a:solidFill>
                  <a:srgbClr val="2A1511"/>
                </a:solidFill>
              </a:rPr>
              <a:t>路徑</a:t>
            </a:r>
            <a:r>
              <a:rPr lang="en-US" altLang="zh-TW" dirty="0">
                <a:solidFill>
                  <a:srgbClr val="2A1511"/>
                </a:solidFill>
              </a:rPr>
              <a:t>(</a:t>
            </a:r>
            <a:r>
              <a:rPr lang="zh-TW" altLang="en-US" dirty="0">
                <a:solidFill>
                  <a:srgbClr val="2A1511"/>
                </a:solidFill>
              </a:rPr>
              <a:t>例如</a:t>
            </a:r>
            <a:r>
              <a:rPr lang="en-US" altLang="zh-TW" dirty="0">
                <a:solidFill>
                  <a:srgbClr val="2A1511"/>
                </a:solidFill>
              </a:rPr>
              <a:t>:</a:t>
            </a:r>
            <a:r>
              <a:rPr lang="zh-TW" altLang="en-US" dirty="0">
                <a:solidFill>
                  <a:srgbClr val="2A1511"/>
                </a:solidFill>
              </a:rPr>
              <a:t>在</a:t>
            </a:r>
            <a:r>
              <a:rPr lang="en" altLang="zh-TW" dirty="0" err="1">
                <a:solidFill>
                  <a:srgbClr val="2A1511"/>
                </a:solidFill>
              </a:rPr>
              <a:t>dockerfile</a:t>
            </a:r>
            <a:r>
              <a:rPr lang="zh-TW" altLang="en-US" dirty="0">
                <a:solidFill>
                  <a:srgbClr val="2A1511"/>
                </a:solidFill>
              </a:rPr>
              <a:t>資料夾內的</a:t>
            </a:r>
            <a:r>
              <a:rPr lang="en" altLang="zh-TW" dirty="0" err="1">
                <a:solidFill>
                  <a:srgbClr val="2A1511"/>
                </a:solidFill>
              </a:rPr>
              <a:t>dockerfile</a:t>
            </a:r>
            <a:r>
              <a:rPr lang="en" altLang="zh-TW" dirty="0">
                <a:solidFill>
                  <a:srgbClr val="2A1511"/>
                </a:solidFill>
              </a:rPr>
              <a:t>-flask)</a:t>
            </a:r>
          </a:p>
          <a:p>
            <a:pPr lvl="1"/>
            <a:endParaRPr lang="en-US" altLang="zh-TW" sz="1600" dirty="0">
              <a:solidFill>
                <a:srgbClr val="2A1511"/>
              </a:solidFill>
            </a:endParaRPr>
          </a:p>
          <a:p>
            <a:pPr marL="0" indent="0">
              <a:buNone/>
            </a:pPr>
            <a:endParaRPr lang="zh-TW" altLang="en-US" sz="1600" dirty="0">
              <a:solidFill>
                <a:srgbClr val="2A1511"/>
              </a:solidFill>
            </a:endParaRPr>
          </a:p>
          <a:p>
            <a:endParaRPr lang="en" altLang="zh-TW" sz="1600" dirty="0">
              <a:solidFill>
                <a:srgbClr val="2A1511"/>
              </a:solidFill>
            </a:endParaRPr>
          </a:p>
          <a:p>
            <a:pPr marL="0" indent="0">
              <a:buNone/>
            </a:pPr>
            <a:endParaRPr lang="zh-TW" altLang="en-US" sz="1600" dirty="0">
              <a:solidFill>
                <a:srgbClr val="2A1511"/>
              </a:solidFill>
            </a:endParaRPr>
          </a:p>
          <a:p>
            <a:endParaRPr kumimoji="1" lang="zh-TW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B08189A7-25B3-B647-9484-377A9E255DD6}"/>
              </a:ext>
            </a:extLst>
          </p:cNvPr>
          <p:cNvSpPr/>
          <p:nvPr/>
        </p:nvSpPr>
        <p:spPr>
          <a:xfrm>
            <a:off x="971568" y="2132856"/>
            <a:ext cx="7056816" cy="1008112"/>
          </a:xfrm>
          <a:prstGeom prst="rect">
            <a:avLst/>
          </a:prstGeom>
          <a:solidFill>
            <a:schemeClr val="accent6">
              <a:lumMod val="85000"/>
            </a:schemeClr>
          </a:solidFill>
          <a:ln w="9525">
            <a:solidFill>
              <a:srgbClr val="2A151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" altLang="zh-TW" sz="1600" dirty="0">
                <a:solidFill>
                  <a:srgbClr val="2A1511"/>
                </a:solidFill>
              </a:rPr>
              <a:t>version: '3'</a:t>
            </a:r>
          </a:p>
          <a:p>
            <a:r>
              <a:rPr lang="en" altLang="zh-TW" sz="1600" dirty="0">
                <a:solidFill>
                  <a:srgbClr val="2A1511"/>
                </a:solidFill>
              </a:rPr>
              <a:t>services:</a:t>
            </a:r>
          </a:p>
          <a:p>
            <a:r>
              <a:rPr lang="en" altLang="zh-TW" sz="1600" dirty="0">
                <a:solidFill>
                  <a:srgbClr val="2A1511"/>
                </a:solidFill>
              </a:rPr>
              <a:t>  flask:</a:t>
            </a:r>
          </a:p>
          <a:p>
            <a:r>
              <a:rPr lang="en" altLang="zh-TW" sz="1600" dirty="0">
                <a:solidFill>
                  <a:srgbClr val="2A1511"/>
                </a:solidFill>
              </a:rPr>
              <a:t>    image: python:3.7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394C590-A7C0-0442-AA98-8CB2A3391862}"/>
              </a:ext>
            </a:extLst>
          </p:cNvPr>
          <p:cNvSpPr/>
          <p:nvPr/>
        </p:nvSpPr>
        <p:spPr>
          <a:xfrm>
            <a:off x="971568" y="3730414"/>
            <a:ext cx="7056816" cy="1008112"/>
          </a:xfrm>
          <a:prstGeom prst="rect">
            <a:avLst/>
          </a:prstGeom>
          <a:solidFill>
            <a:schemeClr val="accent6">
              <a:lumMod val="85000"/>
            </a:schemeClr>
          </a:solidFill>
          <a:ln w="9525">
            <a:solidFill>
              <a:srgbClr val="2A151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" altLang="zh-TW" sz="1600" dirty="0">
                <a:solidFill>
                  <a:srgbClr val="2A1511"/>
                </a:solidFill>
              </a:rPr>
              <a:t>version: '3'</a:t>
            </a:r>
          </a:p>
          <a:p>
            <a:r>
              <a:rPr lang="en" altLang="zh-TW" sz="1600" dirty="0">
                <a:solidFill>
                  <a:srgbClr val="2A1511"/>
                </a:solidFill>
              </a:rPr>
              <a:t>services:</a:t>
            </a:r>
          </a:p>
          <a:p>
            <a:r>
              <a:rPr lang="en" altLang="zh-TW" sz="1600" dirty="0">
                <a:solidFill>
                  <a:srgbClr val="2A1511"/>
                </a:solidFill>
              </a:rPr>
              <a:t>  flask:</a:t>
            </a:r>
          </a:p>
          <a:p>
            <a:r>
              <a:rPr lang="en" altLang="zh-TW" sz="1600" dirty="0">
                <a:solidFill>
                  <a:srgbClr val="2A1511"/>
                </a:solidFill>
              </a:rPr>
              <a:t>    build: .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D5072752-99E5-3746-BAF7-61008E6B1343}"/>
              </a:ext>
            </a:extLst>
          </p:cNvPr>
          <p:cNvSpPr/>
          <p:nvPr/>
        </p:nvSpPr>
        <p:spPr>
          <a:xfrm>
            <a:off x="969882" y="5013176"/>
            <a:ext cx="7058502" cy="1512136"/>
          </a:xfrm>
          <a:prstGeom prst="rect">
            <a:avLst/>
          </a:prstGeom>
          <a:solidFill>
            <a:schemeClr val="accent6">
              <a:lumMod val="85000"/>
            </a:schemeClr>
          </a:solidFill>
          <a:ln w="9525">
            <a:solidFill>
              <a:srgbClr val="2A151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" altLang="zh-TW" sz="1600" dirty="0">
                <a:solidFill>
                  <a:srgbClr val="2A1511"/>
                </a:solidFill>
              </a:rPr>
              <a:t>version: '3'</a:t>
            </a:r>
          </a:p>
          <a:p>
            <a:r>
              <a:rPr lang="en" altLang="zh-TW" sz="1600" dirty="0">
                <a:solidFill>
                  <a:srgbClr val="2A1511"/>
                </a:solidFill>
              </a:rPr>
              <a:t>services:</a:t>
            </a:r>
          </a:p>
          <a:p>
            <a:r>
              <a:rPr lang="en" altLang="zh-TW" sz="1600" dirty="0">
                <a:solidFill>
                  <a:srgbClr val="2A1511"/>
                </a:solidFill>
              </a:rPr>
              <a:t>  flask:</a:t>
            </a:r>
          </a:p>
          <a:p>
            <a:r>
              <a:rPr lang="en" altLang="zh-TW" sz="1600" dirty="0">
                <a:solidFill>
                  <a:srgbClr val="2A1511"/>
                </a:solidFill>
              </a:rPr>
              <a:t>    build:</a:t>
            </a:r>
          </a:p>
          <a:p>
            <a:r>
              <a:rPr lang="en" altLang="zh-TW" sz="1600" dirty="0">
                <a:solidFill>
                  <a:srgbClr val="2A1511"/>
                </a:solidFill>
              </a:rPr>
              <a:t>      context: ./</a:t>
            </a:r>
            <a:r>
              <a:rPr lang="en" altLang="zh-TW" sz="1600" dirty="0" err="1">
                <a:solidFill>
                  <a:srgbClr val="2A1511"/>
                </a:solidFill>
              </a:rPr>
              <a:t>dockerfile</a:t>
            </a:r>
            <a:endParaRPr lang="en" altLang="zh-TW" sz="1600" dirty="0">
              <a:solidFill>
                <a:srgbClr val="2A1511"/>
              </a:solidFill>
            </a:endParaRPr>
          </a:p>
          <a:p>
            <a:r>
              <a:rPr lang="en" altLang="zh-TW" sz="1600" dirty="0">
                <a:solidFill>
                  <a:srgbClr val="2A1511"/>
                </a:solidFill>
              </a:rPr>
              <a:t>      </a:t>
            </a:r>
            <a:r>
              <a:rPr lang="en" altLang="zh-TW" sz="1600" dirty="0" err="1">
                <a:solidFill>
                  <a:srgbClr val="2A1511"/>
                </a:solidFill>
              </a:rPr>
              <a:t>dockerfile</a:t>
            </a:r>
            <a:r>
              <a:rPr lang="en" altLang="zh-TW" sz="1600" dirty="0">
                <a:solidFill>
                  <a:srgbClr val="2A1511"/>
                </a:solidFill>
              </a:rPr>
              <a:t>: </a:t>
            </a:r>
            <a:r>
              <a:rPr lang="en" altLang="zh-TW" sz="1600" dirty="0" err="1">
                <a:solidFill>
                  <a:srgbClr val="2A1511"/>
                </a:solidFill>
              </a:rPr>
              <a:t>dockerfile</a:t>
            </a:r>
            <a:r>
              <a:rPr lang="en" altLang="zh-TW" sz="1600" dirty="0">
                <a:solidFill>
                  <a:srgbClr val="2A1511"/>
                </a:solidFill>
              </a:rPr>
              <a:t>-flask</a:t>
            </a:r>
          </a:p>
        </p:txBody>
      </p:sp>
    </p:spTree>
    <p:extLst>
      <p:ext uri="{BB962C8B-B14F-4D97-AF65-F5344CB8AC3E}">
        <p14:creationId xmlns:p14="http://schemas.microsoft.com/office/powerpoint/2010/main" val="73675211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163B0B7F-A626-D345-9F57-87B97B194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TW" dirty="0"/>
              <a:t>docker-compose</a:t>
            </a:r>
            <a:endParaRPr kumimoji="1" lang="zh-TW" altLang="en-US" dirty="0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7370A810-F9EE-594C-B5A6-3691C715D8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step4-2 </a:t>
            </a:r>
            <a:r>
              <a:rPr lang="en" altLang="zh-TW" b="1" dirty="0"/>
              <a:t>docker-</a:t>
            </a:r>
            <a:r>
              <a:rPr lang="en" altLang="zh-TW" b="1" dirty="0" err="1"/>
              <a:t>compose.yml</a:t>
            </a:r>
            <a:r>
              <a:rPr lang="zh-TW" altLang="en-US" b="1" dirty="0"/>
              <a:t>常用模板參數介紹</a:t>
            </a:r>
          </a:p>
        </p:txBody>
      </p:sp>
      <p:sp>
        <p:nvSpPr>
          <p:cNvPr id="6" name="文字版面配置區 5">
            <a:extLst>
              <a:ext uri="{FF2B5EF4-FFF2-40B4-BE49-F238E27FC236}">
                <a16:creationId xmlns:a16="http://schemas.microsoft.com/office/drawing/2014/main" id="{01C73B2E-26C7-8A4A-8EAB-F4ABB848920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altLang="zh-TW" sz="1600" dirty="0"/>
              <a:t>Step</a:t>
            </a:r>
          </a:p>
          <a:p>
            <a:r>
              <a:rPr lang="en-US" altLang="zh-TW" sz="1600" dirty="0"/>
              <a:t>4</a:t>
            </a:r>
            <a:endParaRPr lang="zh-TW" altLang="en-US" sz="1600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72F1D19E-ECCD-42C2-A508-F8AE06DCF5E2}" type="slidenum">
              <a:rPr lang="en-US" altLang="zh-TW" smtClean="0"/>
              <a:pPr/>
              <a:t>51</a:t>
            </a:fld>
            <a:endParaRPr lang="en-US" altLang="zh-TW"/>
          </a:p>
        </p:txBody>
      </p:sp>
      <p:sp>
        <p:nvSpPr>
          <p:cNvPr id="12" name="內容版面配置區 11">
            <a:extLst>
              <a:ext uri="{FF2B5EF4-FFF2-40B4-BE49-F238E27FC236}">
                <a16:creationId xmlns:a16="http://schemas.microsoft.com/office/drawing/2014/main" id="{EEEDC811-2838-9D4A-AC24-6B12C044D33E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971568" y="1412776"/>
            <a:ext cx="7344848" cy="4392488"/>
          </a:xfrm>
        </p:spPr>
        <p:txBody>
          <a:bodyPr/>
          <a:lstStyle/>
          <a:p>
            <a:r>
              <a:rPr lang="en" altLang="zh-TW" sz="1600" b="1" dirty="0" err="1">
                <a:solidFill>
                  <a:srgbClr val="2A1511"/>
                </a:solidFill>
              </a:rPr>
              <a:t>container_name</a:t>
            </a:r>
            <a:r>
              <a:rPr lang="zh-TW" altLang="en" sz="1600" b="1" dirty="0">
                <a:solidFill>
                  <a:srgbClr val="2A1511"/>
                </a:solidFill>
              </a:rPr>
              <a:t>：</a:t>
            </a:r>
            <a:r>
              <a:rPr lang="zh-TW" altLang="en-US" sz="1600" b="1" dirty="0">
                <a:solidFill>
                  <a:srgbClr val="2A1511"/>
                </a:solidFill>
              </a:rPr>
              <a:t>定義容器名稱</a:t>
            </a:r>
            <a:endParaRPr lang="en-US" altLang="zh-TW" sz="1600" b="1" dirty="0">
              <a:solidFill>
                <a:srgbClr val="2A1511"/>
              </a:solidFill>
            </a:endParaRPr>
          </a:p>
          <a:p>
            <a:endParaRPr lang="en-US" altLang="zh-TW" sz="1600" dirty="0">
              <a:solidFill>
                <a:srgbClr val="2A1511"/>
              </a:solidFill>
            </a:endParaRPr>
          </a:p>
          <a:p>
            <a:endParaRPr lang="en-US" altLang="zh-TW" sz="1600" dirty="0">
              <a:solidFill>
                <a:srgbClr val="2A1511"/>
              </a:solidFill>
            </a:endParaRPr>
          </a:p>
          <a:p>
            <a:endParaRPr lang="en-US" altLang="zh-TW" sz="1600" dirty="0">
              <a:solidFill>
                <a:srgbClr val="2A1511"/>
              </a:solidFill>
            </a:endParaRPr>
          </a:p>
          <a:p>
            <a:endParaRPr lang="en-US" altLang="zh-TW" sz="1600" dirty="0">
              <a:solidFill>
                <a:srgbClr val="2A1511"/>
              </a:solidFill>
            </a:endParaRPr>
          </a:p>
          <a:p>
            <a:endParaRPr lang="en-US" altLang="zh-TW" sz="1600" dirty="0">
              <a:solidFill>
                <a:srgbClr val="2A1511"/>
              </a:solidFill>
            </a:endParaRPr>
          </a:p>
          <a:p>
            <a:pPr marL="0" indent="0">
              <a:buNone/>
            </a:pPr>
            <a:endParaRPr lang="en-US" altLang="zh-TW" sz="1600" dirty="0">
              <a:solidFill>
                <a:srgbClr val="2A1511"/>
              </a:solidFill>
            </a:endParaRPr>
          </a:p>
          <a:p>
            <a:r>
              <a:rPr lang="en" altLang="zh-TW" sz="1600" b="1" dirty="0" err="1">
                <a:solidFill>
                  <a:srgbClr val="2A1511"/>
                </a:solidFill>
              </a:rPr>
              <a:t>depends_on</a:t>
            </a:r>
            <a:r>
              <a:rPr lang="zh-TW" altLang="en" sz="1600" b="1" dirty="0">
                <a:solidFill>
                  <a:srgbClr val="2A1511"/>
                </a:solidFill>
              </a:rPr>
              <a:t>：</a:t>
            </a:r>
            <a:r>
              <a:rPr lang="zh-TW" altLang="en-US" sz="1600" b="1" dirty="0">
                <a:solidFill>
                  <a:srgbClr val="2A1511"/>
                </a:solidFill>
              </a:rPr>
              <a:t>解決容器相依問題，在哪些服務開啟之後才啟動</a:t>
            </a:r>
            <a:endParaRPr lang="en-US" altLang="zh-TW" sz="1600" b="1" dirty="0">
              <a:solidFill>
                <a:srgbClr val="2A1511"/>
              </a:solidFill>
            </a:endParaRPr>
          </a:p>
          <a:p>
            <a:pPr lvl="1"/>
            <a:r>
              <a:rPr lang="zh-TW" altLang="en-US" sz="1600" dirty="0">
                <a:solidFill>
                  <a:srgbClr val="2A1511"/>
                </a:solidFill>
              </a:rPr>
              <a:t>例如：</a:t>
            </a:r>
            <a:r>
              <a:rPr lang="en" altLang="zh-TW" sz="1600" dirty="0" err="1">
                <a:solidFill>
                  <a:srgbClr val="2A1511"/>
                </a:solidFill>
              </a:rPr>
              <a:t>ngrok</a:t>
            </a:r>
            <a:r>
              <a:rPr lang="zh-TW" altLang="en-US" sz="1600" dirty="0">
                <a:solidFill>
                  <a:srgbClr val="2A1511"/>
                </a:solidFill>
              </a:rPr>
              <a:t>服務運行前，要先確定</a:t>
            </a:r>
            <a:r>
              <a:rPr lang="en" altLang="zh-TW" sz="1600" dirty="0">
                <a:solidFill>
                  <a:srgbClr val="2A1511"/>
                </a:solidFill>
              </a:rPr>
              <a:t>flask</a:t>
            </a:r>
            <a:r>
              <a:rPr lang="zh-TW" altLang="en-US" sz="1600" dirty="0">
                <a:solidFill>
                  <a:srgbClr val="2A1511"/>
                </a:solidFill>
              </a:rPr>
              <a:t>服務已經開啟了</a:t>
            </a:r>
          </a:p>
          <a:p>
            <a:pPr lvl="1"/>
            <a:endParaRPr lang="zh-TW" altLang="en-US" sz="1600" b="1" dirty="0">
              <a:solidFill>
                <a:srgbClr val="2A1511"/>
              </a:solidFill>
            </a:endParaRPr>
          </a:p>
          <a:p>
            <a:endParaRPr lang="zh-TW" altLang="en-US" sz="1600" dirty="0">
              <a:solidFill>
                <a:srgbClr val="2A1511"/>
              </a:solidFill>
            </a:endParaRPr>
          </a:p>
          <a:p>
            <a:endParaRPr kumimoji="1" lang="zh-TW" altLang="en-US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94780CEE-9D36-4847-9B3C-493909A2C81C}"/>
              </a:ext>
            </a:extLst>
          </p:cNvPr>
          <p:cNvSpPr/>
          <p:nvPr/>
        </p:nvSpPr>
        <p:spPr>
          <a:xfrm>
            <a:off x="1043592" y="1733220"/>
            <a:ext cx="7056816" cy="1728192"/>
          </a:xfrm>
          <a:prstGeom prst="rect">
            <a:avLst/>
          </a:prstGeom>
          <a:solidFill>
            <a:schemeClr val="accent6">
              <a:lumMod val="85000"/>
            </a:schemeClr>
          </a:solidFill>
          <a:ln w="9525">
            <a:solidFill>
              <a:srgbClr val="2A151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" altLang="zh-TW" sz="1600" dirty="0">
                <a:solidFill>
                  <a:srgbClr val="2A1511"/>
                </a:solidFill>
              </a:rPr>
              <a:t>version: '3'</a:t>
            </a:r>
          </a:p>
          <a:p>
            <a:r>
              <a:rPr lang="en" altLang="zh-TW" sz="1600" dirty="0">
                <a:solidFill>
                  <a:srgbClr val="2A1511"/>
                </a:solidFill>
              </a:rPr>
              <a:t>services:</a:t>
            </a:r>
          </a:p>
          <a:p>
            <a:r>
              <a:rPr lang="en" altLang="zh-TW" sz="1600" dirty="0">
                <a:solidFill>
                  <a:srgbClr val="2A1511"/>
                </a:solidFill>
              </a:rPr>
              <a:t>  flask:</a:t>
            </a:r>
          </a:p>
          <a:p>
            <a:r>
              <a:rPr lang="en" altLang="zh-TW" sz="1600" dirty="0">
                <a:solidFill>
                  <a:srgbClr val="2A1511"/>
                </a:solidFill>
              </a:rPr>
              <a:t>    build:</a:t>
            </a:r>
          </a:p>
          <a:p>
            <a:r>
              <a:rPr lang="en" altLang="zh-TW" sz="1600" dirty="0">
                <a:solidFill>
                  <a:srgbClr val="2A1511"/>
                </a:solidFill>
              </a:rPr>
              <a:t>      context: ./</a:t>
            </a:r>
            <a:r>
              <a:rPr lang="en" altLang="zh-TW" sz="1600" dirty="0" err="1">
                <a:solidFill>
                  <a:srgbClr val="2A1511"/>
                </a:solidFill>
              </a:rPr>
              <a:t>dockerfile</a:t>
            </a:r>
            <a:endParaRPr lang="en" altLang="zh-TW" sz="1600" dirty="0">
              <a:solidFill>
                <a:srgbClr val="2A1511"/>
              </a:solidFill>
            </a:endParaRPr>
          </a:p>
          <a:p>
            <a:r>
              <a:rPr lang="en" altLang="zh-TW" sz="1600" dirty="0">
                <a:solidFill>
                  <a:srgbClr val="2A1511"/>
                </a:solidFill>
              </a:rPr>
              <a:t>      </a:t>
            </a:r>
            <a:r>
              <a:rPr lang="en" altLang="zh-TW" sz="1600" dirty="0" err="1">
                <a:solidFill>
                  <a:srgbClr val="2A1511"/>
                </a:solidFill>
              </a:rPr>
              <a:t>dockerfile</a:t>
            </a:r>
            <a:r>
              <a:rPr lang="en" altLang="zh-TW" sz="1600" dirty="0">
                <a:solidFill>
                  <a:srgbClr val="2A1511"/>
                </a:solidFill>
              </a:rPr>
              <a:t>: </a:t>
            </a:r>
            <a:r>
              <a:rPr lang="en" altLang="zh-TW" sz="1600" dirty="0" err="1">
                <a:solidFill>
                  <a:srgbClr val="2A1511"/>
                </a:solidFill>
              </a:rPr>
              <a:t>dockerfile</a:t>
            </a:r>
            <a:r>
              <a:rPr lang="en" altLang="zh-TW" sz="1600" dirty="0">
                <a:solidFill>
                  <a:srgbClr val="2A1511"/>
                </a:solidFill>
              </a:rPr>
              <a:t>-flask</a:t>
            </a:r>
          </a:p>
          <a:p>
            <a:r>
              <a:rPr lang="en" altLang="zh-TW" sz="1600" dirty="0">
                <a:solidFill>
                  <a:srgbClr val="2A1511"/>
                </a:solidFill>
              </a:rPr>
              <a:t>    </a:t>
            </a:r>
            <a:r>
              <a:rPr lang="en" altLang="zh-TW" sz="1600" dirty="0" err="1">
                <a:solidFill>
                  <a:srgbClr val="2A1511"/>
                </a:solidFill>
              </a:rPr>
              <a:t>container_name</a:t>
            </a:r>
            <a:r>
              <a:rPr lang="en" altLang="zh-TW" sz="1600" dirty="0">
                <a:solidFill>
                  <a:srgbClr val="2A1511"/>
                </a:solidFill>
              </a:rPr>
              <a:t>: </a:t>
            </a:r>
            <a:r>
              <a:rPr lang="en" altLang="zh-TW" sz="1600" dirty="0" err="1">
                <a:solidFill>
                  <a:srgbClr val="2A1511"/>
                </a:solidFill>
              </a:rPr>
              <a:t>flask_test</a:t>
            </a:r>
            <a:endParaRPr lang="zh-CN" altLang="en-US" sz="1600" dirty="0">
              <a:solidFill>
                <a:srgbClr val="2A1511"/>
              </a:solidFill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9FBA9A0E-040F-1948-8868-D22601B6259A}"/>
              </a:ext>
            </a:extLst>
          </p:cNvPr>
          <p:cNvSpPr/>
          <p:nvPr/>
        </p:nvSpPr>
        <p:spPr>
          <a:xfrm>
            <a:off x="971568" y="4077071"/>
            <a:ext cx="7056816" cy="2227257"/>
          </a:xfrm>
          <a:prstGeom prst="rect">
            <a:avLst/>
          </a:prstGeom>
          <a:solidFill>
            <a:schemeClr val="accent6">
              <a:lumMod val="85000"/>
            </a:schemeClr>
          </a:solidFill>
          <a:ln w="9525">
            <a:solidFill>
              <a:srgbClr val="2A151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" altLang="zh-TW" sz="1600" dirty="0">
                <a:solidFill>
                  <a:srgbClr val="2A1511"/>
                </a:solidFill>
              </a:rPr>
              <a:t>version: '3'</a:t>
            </a:r>
          </a:p>
          <a:p>
            <a:r>
              <a:rPr lang="en" altLang="zh-TW" sz="1600" dirty="0">
                <a:solidFill>
                  <a:srgbClr val="2A1511"/>
                </a:solidFill>
              </a:rPr>
              <a:t>services:</a:t>
            </a:r>
          </a:p>
          <a:p>
            <a:r>
              <a:rPr lang="en" altLang="zh-TW" sz="1600" dirty="0">
                <a:solidFill>
                  <a:srgbClr val="2A1511"/>
                </a:solidFill>
              </a:rPr>
              <a:t>  flask:</a:t>
            </a:r>
          </a:p>
          <a:p>
            <a:r>
              <a:rPr lang="en" altLang="zh-TW" sz="1600" dirty="0">
                <a:solidFill>
                  <a:srgbClr val="2A1511"/>
                </a:solidFill>
              </a:rPr>
              <a:t>    ...</a:t>
            </a:r>
          </a:p>
          <a:p>
            <a:r>
              <a:rPr lang="en" altLang="zh-TW" sz="1600" dirty="0">
                <a:solidFill>
                  <a:srgbClr val="2A1511"/>
                </a:solidFill>
              </a:rPr>
              <a:t>    ...</a:t>
            </a:r>
          </a:p>
          <a:p>
            <a:r>
              <a:rPr lang="en" altLang="zh-TW" sz="1600" dirty="0">
                <a:solidFill>
                  <a:srgbClr val="2A1511"/>
                </a:solidFill>
              </a:rPr>
              <a:t>  </a:t>
            </a:r>
            <a:r>
              <a:rPr lang="en" altLang="zh-TW" sz="1600" dirty="0" err="1">
                <a:solidFill>
                  <a:srgbClr val="2A1511"/>
                </a:solidFill>
              </a:rPr>
              <a:t>ngrok</a:t>
            </a:r>
            <a:r>
              <a:rPr lang="en" altLang="zh-TW" sz="1600" dirty="0">
                <a:solidFill>
                  <a:srgbClr val="2A1511"/>
                </a:solidFill>
              </a:rPr>
              <a:t>:</a:t>
            </a:r>
          </a:p>
          <a:p>
            <a:r>
              <a:rPr lang="en" altLang="zh-TW" sz="1600" dirty="0">
                <a:solidFill>
                  <a:srgbClr val="2A1511"/>
                </a:solidFill>
              </a:rPr>
              <a:t>    image: </a:t>
            </a:r>
            <a:r>
              <a:rPr lang="en" altLang="zh-TW" sz="1600" dirty="0" err="1">
                <a:solidFill>
                  <a:srgbClr val="2A1511"/>
                </a:solidFill>
              </a:rPr>
              <a:t>wernight</a:t>
            </a:r>
            <a:r>
              <a:rPr lang="en" altLang="zh-TW" sz="1600" dirty="0">
                <a:solidFill>
                  <a:srgbClr val="2A1511"/>
                </a:solidFill>
              </a:rPr>
              <a:t>/</a:t>
            </a:r>
            <a:r>
              <a:rPr lang="en" altLang="zh-TW" sz="1600" dirty="0" err="1">
                <a:solidFill>
                  <a:srgbClr val="2A1511"/>
                </a:solidFill>
              </a:rPr>
              <a:t>ngrok</a:t>
            </a:r>
            <a:endParaRPr lang="en" altLang="zh-TW" sz="1600" dirty="0">
              <a:solidFill>
                <a:srgbClr val="2A1511"/>
              </a:solidFill>
            </a:endParaRPr>
          </a:p>
          <a:p>
            <a:r>
              <a:rPr lang="en" altLang="zh-TW" sz="1600" dirty="0">
                <a:solidFill>
                  <a:srgbClr val="2A1511"/>
                </a:solidFill>
              </a:rPr>
              <a:t>    </a:t>
            </a:r>
            <a:r>
              <a:rPr lang="en" altLang="zh-TW" sz="1600" dirty="0" err="1">
                <a:solidFill>
                  <a:srgbClr val="2A1511"/>
                </a:solidFill>
              </a:rPr>
              <a:t>depends_on</a:t>
            </a:r>
            <a:r>
              <a:rPr lang="en" altLang="zh-TW" sz="1600" dirty="0">
                <a:solidFill>
                  <a:srgbClr val="2A1511"/>
                </a:solidFill>
              </a:rPr>
              <a:t>:</a:t>
            </a:r>
          </a:p>
          <a:p>
            <a:r>
              <a:rPr lang="en" altLang="zh-TW" sz="1600" dirty="0">
                <a:solidFill>
                  <a:srgbClr val="2A1511"/>
                </a:solidFill>
              </a:rPr>
              <a:t>      - flask</a:t>
            </a:r>
          </a:p>
        </p:txBody>
      </p:sp>
    </p:spTree>
    <p:extLst>
      <p:ext uri="{BB962C8B-B14F-4D97-AF65-F5344CB8AC3E}">
        <p14:creationId xmlns:p14="http://schemas.microsoft.com/office/powerpoint/2010/main" val="312571312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163B0B7F-A626-D345-9F57-87B97B194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TW" dirty="0"/>
              <a:t>docker-compose</a:t>
            </a:r>
            <a:endParaRPr kumimoji="1" lang="zh-TW" altLang="en-US" dirty="0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7370A810-F9EE-594C-B5A6-3691C715D8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step4-2 </a:t>
            </a:r>
            <a:r>
              <a:rPr lang="en" altLang="zh-TW" b="1" dirty="0"/>
              <a:t>docker-</a:t>
            </a:r>
            <a:r>
              <a:rPr lang="en" altLang="zh-TW" b="1" dirty="0" err="1"/>
              <a:t>compose.yml</a:t>
            </a:r>
            <a:r>
              <a:rPr lang="zh-TW" altLang="en-US" b="1" dirty="0"/>
              <a:t>常用模板參數介紹</a:t>
            </a:r>
          </a:p>
        </p:txBody>
      </p:sp>
      <p:sp>
        <p:nvSpPr>
          <p:cNvPr id="6" name="文字版面配置區 5">
            <a:extLst>
              <a:ext uri="{FF2B5EF4-FFF2-40B4-BE49-F238E27FC236}">
                <a16:creationId xmlns:a16="http://schemas.microsoft.com/office/drawing/2014/main" id="{01C73B2E-26C7-8A4A-8EAB-F4ABB848920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altLang="zh-TW" sz="1600" dirty="0"/>
              <a:t>Step</a:t>
            </a:r>
          </a:p>
          <a:p>
            <a:r>
              <a:rPr lang="en-US" altLang="zh-TW" sz="1600" dirty="0"/>
              <a:t>4</a:t>
            </a:r>
            <a:endParaRPr lang="zh-TW" altLang="en-US" sz="1600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72F1D19E-ECCD-42C2-A508-F8AE06DCF5E2}" type="slidenum">
              <a:rPr lang="en-US" altLang="zh-TW" smtClean="0"/>
              <a:pPr/>
              <a:t>52</a:t>
            </a:fld>
            <a:endParaRPr lang="en-US" altLang="zh-TW"/>
          </a:p>
        </p:txBody>
      </p:sp>
      <p:sp>
        <p:nvSpPr>
          <p:cNvPr id="12" name="內容版面配置區 11">
            <a:extLst>
              <a:ext uri="{FF2B5EF4-FFF2-40B4-BE49-F238E27FC236}">
                <a16:creationId xmlns:a16="http://schemas.microsoft.com/office/drawing/2014/main" id="{EEEDC811-2838-9D4A-AC24-6B12C044D33E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971568" y="1412776"/>
            <a:ext cx="7344848" cy="4392488"/>
          </a:xfrm>
        </p:spPr>
        <p:txBody>
          <a:bodyPr/>
          <a:lstStyle/>
          <a:p>
            <a:r>
              <a:rPr lang="en" altLang="zh-TW" sz="1600" b="1" dirty="0">
                <a:solidFill>
                  <a:srgbClr val="2A1511"/>
                </a:solidFill>
              </a:rPr>
              <a:t>restart</a:t>
            </a:r>
            <a:r>
              <a:rPr lang="zh-TW" altLang="en" sz="1600" b="1" dirty="0">
                <a:solidFill>
                  <a:srgbClr val="2A1511"/>
                </a:solidFill>
              </a:rPr>
              <a:t>：</a:t>
            </a:r>
            <a:r>
              <a:rPr lang="zh-TW" altLang="en-US" sz="1600" b="1" dirty="0">
                <a:solidFill>
                  <a:srgbClr val="2A1511"/>
                </a:solidFill>
              </a:rPr>
              <a:t>服務意外停止後，是否重啟</a:t>
            </a:r>
            <a:endParaRPr lang="en-US" altLang="zh-TW" sz="1600" b="1" dirty="0">
              <a:solidFill>
                <a:srgbClr val="2A1511"/>
              </a:solidFill>
            </a:endParaRPr>
          </a:p>
          <a:p>
            <a:endParaRPr lang="en-US" altLang="zh-TW" sz="1600" b="1" dirty="0">
              <a:solidFill>
                <a:srgbClr val="2A1511"/>
              </a:solidFill>
            </a:endParaRPr>
          </a:p>
          <a:p>
            <a:endParaRPr lang="en-US" altLang="zh-TW" sz="1600" b="1" dirty="0">
              <a:solidFill>
                <a:srgbClr val="2A1511"/>
              </a:solidFill>
            </a:endParaRPr>
          </a:p>
          <a:p>
            <a:endParaRPr lang="en-US" altLang="zh-TW" sz="1600" b="1" dirty="0">
              <a:solidFill>
                <a:srgbClr val="2A1511"/>
              </a:solidFill>
            </a:endParaRPr>
          </a:p>
          <a:p>
            <a:endParaRPr lang="en-US" altLang="zh-TW" sz="1600" b="1" dirty="0">
              <a:solidFill>
                <a:srgbClr val="2A1511"/>
              </a:solidFill>
            </a:endParaRPr>
          </a:p>
          <a:p>
            <a:endParaRPr lang="en-US" altLang="zh-TW" sz="1600" b="1" dirty="0">
              <a:solidFill>
                <a:srgbClr val="2A1511"/>
              </a:solidFill>
            </a:endParaRPr>
          </a:p>
          <a:p>
            <a:endParaRPr lang="en-US" altLang="zh-TW" sz="1600" b="1" dirty="0">
              <a:solidFill>
                <a:srgbClr val="2A1511"/>
              </a:solidFill>
            </a:endParaRPr>
          </a:p>
          <a:p>
            <a:endParaRPr lang="en-US" altLang="zh-TW" sz="1600" b="1" dirty="0">
              <a:solidFill>
                <a:srgbClr val="2A1511"/>
              </a:solidFill>
            </a:endParaRPr>
          </a:p>
          <a:p>
            <a:endParaRPr lang="en-US" altLang="zh-TW" sz="1600" b="1" dirty="0">
              <a:solidFill>
                <a:srgbClr val="2A1511"/>
              </a:solidFill>
            </a:endParaRPr>
          </a:p>
          <a:p>
            <a:r>
              <a:rPr lang="en" altLang="zh-TW" sz="1600" b="1" dirty="0">
                <a:solidFill>
                  <a:srgbClr val="2A1511"/>
                </a:solidFill>
              </a:rPr>
              <a:t>environment</a:t>
            </a:r>
            <a:r>
              <a:rPr lang="zh-TW" altLang="en" sz="1600" b="1" dirty="0">
                <a:solidFill>
                  <a:srgbClr val="2A1511"/>
                </a:solidFill>
              </a:rPr>
              <a:t>：</a:t>
            </a:r>
            <a:r>
              <a:rPr lang="zh-TW" altLang="en-US" sz="1600" b="1" dirty="0">
                <a:solidFill>
                  <a:srgbClr val="2A1511"/>
                </a:solidFill>
              </a:rPr>
              <a:t>指定環境變量</a:t>
            </a:r>
            <a:endParaRPr lang="zh-TW" altLang="en-US" sz="1600" dirty="0">
              <a:solidFill>
                <a:srgbClr val="2A1511"/>
              </a:solidFill>
            </a:endParaRPr>
          </a:p>
          <a:p>
            <a:endParaRPr lang="zh-TW" altLang="en-US" sz="1600" dirty="0">
              <a:solidFill>
                <a:srgbClr val="2A1511"/>
              </a:solidFill>
            </a:endParaRPr>
          </a:p>
          <a:p>
            <a:endParaRPr lang="en-US" altLang="zh-TW" sz="1600" dirty="0">
              <a:solidFill>
                <a:srgbClr val="2A1511"/>
              </a:solidFill>
            </a:endParaRPr>
          </a:p>
          <a:p>
            <a:endParaRPr lang="en-US" altLang="zh-TW" sz="1600" dirty="0">
              <a:solidFill>
                <a:srgbClr val="2A1511"/>
              </a:solidFill>
            </a:endParaRPr>
          </a:p>
          <a:p>
            <a:endParaRPr lang="en-US" altLang="zh-TW" sz="1600" dirty="0">
              <a:solidFill>
                <a:srgbClr val="2A1511"/>
              </a:solidFill>
            </a:endParaRPr>
          </a:p>
          <a:p>
            <a:endParaRPr lang="en-US" altLang="zh-TW" sz="1600" dirty="0">
              <a:solidFill>
                <a:srgbClr val="2A1511"/>
              </a:solidFill>
            </a:endParaRPr>
          </a:p>
          <a:p>
            <a:endParaRPr lang="en-US" altLang="zh-TW" sz="1600" dirty="0">
              <a:solidFill>
                <a:srgbClr val="2A1511"/>
              </a:solidFill>
            </a:endParaRPr>
          </a:p>
          <a:p>
            <a:pPr marL="0" indent="0">
              <a:buNone/>
            </a:pPr>
            <a:endParaRPr lang="en-US" altLang="zh-TW" sz="1600" dirty="0">
              <a:solidFill>
                <a:srgbClr val="2A1511"/>
              </a:solidFill>
            </a:endParaRPr>
          </a:p>
          <a:p>
            <a:pPr marL="0" indent="0">
              <a:buNone/>
            </a:pPr>
            <a:endParaRPr kumimoji="1" lang="zh-TW" altLang="en-US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94780CEE-9D36-4847-9B3C-493909A2C81C}"/>
              </a:ext>
            </a:extLst>
          </p:cNvPr>
          <p:cNvSpPr/>
          <p:nvPr/>
        </p:nvSpPr>
        <p:spPr>
          <a:xfrm>
            <a:off x="1043592" y="1863770"/>
            <a:ext cx="7056816" cy="1983812"/>
          </a:xfrm>
          <a:prstGeom prst="rect">
            <a:avLst/>
          </a:prstGeom>
          <a:solidFill>
            <a:schemeClr val="accent6">
              <a:lumMod val="85000"/>
            </a:schemeClr>
          </a:solidFill>
          <a:ln w="9525">
            <a:solidFill>
              <a:srgbClr val="2A151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" altLang="zh-TW" sz="1600" dirty="0">
                <a:solidFill>
                  <a:srgbClr val="2A1511"/>
                </a:solidFill>
              </a:rPr>
              <a:t>version: '3'</a:t>
            </a:r>
          </a:p>
          <a:p>
            <a:r>
              <a:rPr lang="en" altLang="zh-TW" sz="1600" dirty="0">
                <a:solidFill>
                  <a:srgbClr val="2A1511"/>
                </a:solidFill>
              </a:rPr>
              <a:t>services:</a:t>
            </a:r>
          </a:p>
          <a:p>
            <a:r>
              <a:rPr lang="en" altLang="zh-TW" sz="1600" dirty="0">
                <a:solidFill>
                  <a:srgbClr val="2A1511"/>
                </a:solidFill>
              </a:rPr>
              <a:t>  flask:</a:t>
            </a:r>
          </a:p>
          <a:p>
            <a:r>
              <a:rPr lang="en" altLang="zh-TW" sz="1600" dirty="0">
                <a:solidFill>
                  <a:srgbClr val="2A1511"/>
                </a:solidFill>
              </a:rPr>
              <a:t>    build:</a:t>
            </a:r>
          </a:p>
          <a:p>
            <a:r>
              <a:rPr lang="en" altLang="zh-TW" sz="1600" dirty="0">
                <a:solidFill>
                  <a:srgbClr val="2A1511"/>
                </a:solidFill>
              </a:rPr>
              <a:t>      context: ./</a:t>
            </a:r>
            <a:r>
              <a:rPr lang="en" altLang="zh-TW" sz="1600" dirty="0" err="1">
                <a:solidFill>
                  <a:srgbClr val="2A1511"/>
                </a:solidFill>
              </a:rPr>
              <a:t>dockerfile</a:t>
            </a:r>
            <a:endParaRPr lang="en" altLang="zh-TW" sz="1600" dirty="0">
              <a:solidFill>
                <a:srgbClr val="2A1511"/>
              </a:solidFill>
            </a:endParaRPr>
          </a:p>
          <a:p>
            <a:r>
              <a:rPr lang="en" altLang="zh-TW" sz="1600" dirty="0">
                <a:solidFill>
                  <a:srgbClr val="2A1511"/>
                </a:solidFill>
              </a:rPr>
              <a:t>      </a:t>
            </a:r>
            <a:r>
              <a:rPr lang="en" altLang="zh-TW" sz="1600" dirty="0" err="1">
                <a:solidFill>
                  <a:srgbClr val="2A1511"/>
                </a:solidFill>
              </a:rPr>
              <a:t>dockerfile</a:t>
            </a:r>
            <a:r>
              <a:rPr lang="en" altLang="zh-TW" sz="1600" dirty="0">
                <a:solidFill>
                  <a:srgbClr val="2A1511"/>
                </a:solidFill>
              </a:rPr>
              <a:t>: </a:t>
            </a:r>
            <a:r>
              <a:rPr lang="en" altLang="zh-TW" sz="1600" dirty="0" err="1">
                <a:solidFill>
                  <a:srgbClr val="2A1511"/>
                </a:solidFill>
              </a:rPr>
              <a:t>dockerfile</a:t>
            </a:r>
            <a:r>
              <a:rPr lang="en" altLang="zh-TW" sz="1600" dirty="0">
                <a:solidFill>
                  <a:srgbClr val="2A1511"/>
                </a:solidFill>
              </a:rPr>
              <a:t>-flask</a:t>
            </a:r>
          </a:p>
          <a:p>
            <a:r>
              <a:rPr lang="en" altLang="zh-TW" sz="1600" dirty="0">
                <a:solidFill>
                  <a:srgbClr val="2A1511"/>
                </a:solidFill>
              </a:rPr>
              <a:t>    </a:t>
            </a:r>
            <a:r>
              <a:rPr lang="en" altLang="zh-TW" sz="1600" dirty="0" err="1">
                <a:solidFill>
                  <a:srgbClr val="2A1511"/>
                </a:solidFill>
              </a:rPr>
              <a:t>container_name</a:t>
            </a:r>
            <a:r>
              <a:rPr lang="en" altLang="zh-TW" sz="1600" dirty="0">
                <a:solidFill>
                  <a:srgbClr val="2A1511"/>
                </a:solidFill>
              </a:rPr>
              <a:t>: </a:t>
            </a:r>
            <a:r>
              <a:rPr lang="en" altLang="zh-TW" sz="1600" dirty="0" err="1">
                <a:solidFill>
                  <a:srgbClr val="2A1511"/>
                </a:solidFill>
              </a:rPr>
              <a:t>flask_test</a:t>
            </a:r>
            <a:endParaRPr lang="en" altLang="zh-TW" sz="1600" dirty="0">
              <a:solidFill>
                <a:srgbClr val="2A1511"/>
              </a:solidFill>
            </a:endParaRPr>
          </a:p>
          <a:p>
            <a:r>
              <a:rPr lang="en" altLang="zh-TW" sz="1600" dirty="0">
                <a:solidFill>
                  <a:srgbClr val="2A1511"/>
                </a:solidFill>
              </a:rPr>
              <a:t>    restart: always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9975491-2679-3A46-A228-CCDC114807FD}"/>
              </a:ext>
            </a:extLst>
          </p:cNvPr>
          <p:cNvSpPr/>
          <p:nvPr/>
        </p:nvSpPr>
        <p:spPr>
          <a:xfrm>
            <a:off x="1043576" y="4446585"/>
            <a:ext cx="7056816" cy="759676"/>
          </a:xfrm>
          <a:prstGeom prst="rect">
            <a:avLst/>
          </a:prstGeom>
          <a:solidFill>
            <a:schemeClr val="accent6">
              <a:lumMod val="85000"/>
            </a:schemeClr>
          </a:solidFill>
          <a:ln w="9525">
            <a:solidFill>
              <a:srgbClr val="2A151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1600" dirty="0">
                <a:solidFill>
                  <a:srgbClr val="2A1511"/>
                </a:solidFill>
              </a:rPr>
              <a:t>例如，在</a:t>
            </a:r>
            <a:r>
              <a:rPr lang="en" altLang="zh-TW" sz="1600" dirty="0">
                <a:solidFill>
                  <a:srgbClr val="2A1511"/>
                </a:solidFill>
              </a:rPr>
              <a:t>MYSQL</a:t>
            </a:r>
            <a:r>
              <a:rPr lang="zh-TW" altLang="en-US" sz="1600" dirty="0">
                <a:solidFill>
                  <a:srgbClr val="2A1511"/>
                </a:solidFill>
              </a:rPr>
              <a:t>常用到的指定</a:t>
            </a:r>
            <a:r>
              <a:rPr lang="en" altLang="zh-TW" sz="1600" dirty="0" err="1">
                <a:solidFill>
                  <a:srgbClr val="2A1511"/>
                </a:solidFill>
              </a:rPr>
              <a:t>root_password</a:t>
            </a:r>
            <a:endParaRPr lang="en" altLang="zh-TW" sz="1600" dirty="0">
              <a:solidFill>
                <a:srgbClr val="2A1511"/>
              </a:solidFill>
            </a:endParaRPr>
          </a:p>
          <a:p>
            <a:r>
              <a:rPr lang="en" altLang="zh-TW" sz="1600" dirty="0">
                <a:solidFill>
                  <a:srgbClr val="2A1511"/>
                </a:solidFill>
              </a:rPr>
              <a:t>      environment: </a:t>
            </a:r>
          </a:p>
          <a:p>
            <a:r>
              <a:rPr lang="en" altLang="zh-TW" sz="1600" dirty="0">
                <a:solidFill>
                  <a:srgbClr val="2A1511"/>
                </a:solidFill>
              </a:rPr>
              <a:t>        - MYSQL_ROOT_PASSWORD=password  </a:t>
            </a:r>
          </a:p>
        </p:txBody>
      </p:sp>
    </p:spTree>
    <p:extLst>
      <p:ext uri="{BB962C8B-B14F-4D97-AF65-F5344CB8AC3E}">
        <p14:creationId xmlns:p14="http://schemas.microsoft.com/office/powerpoint/2010/main" val="352255387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163B0B7F-A626-D345-9F57-87B97B194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TW" dirty="0"/>
              <a:t>docker-compose</a:t>
            </a:r>
            <a:endParaRPr kumimoji="1" lang="zh-TW" altLang="en-US" dirty="0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7370A810-F9EE-594C-B5A6-3691C715D8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step4-2 </a:t>
            </a:r>
            <a:r>
              <a:rPr lang="en" altLang="zh-TW" b="1" dirty="0"/>
              <a:t>docker-</a:t>
            </a:r>
            <a:r>
              <a:rPr lang="en" altLang="zh-TW" b="1" dirty="0" err="1"/>
              <a:t>compose.yml</a:t>
            </a:r>
            <a:r>
              <a:rPr lang="zh-TW" altLang="en-US" b="1" dirty="0"/>
              <a:t>常用模板參數介紹</a:t>
            </a:r>
          </a:p>
        </p:txBody>
      </p:sp>
      <p:sp>
        <p:nvSpPr>
          <p:cNvPr id="6" name="文字版面配置區 5">
            <a:extLst>
              <a:ext uri="{FF2B5EF4-FFF2-40B4-BE49-F238E27FC236}">
                <a16:creationId xmlns:a16="http://schemas.microsoft.com/office/drawing/2014/main" id="{01C73B2E-26C7-8A4A-8EAB-F4ABB848920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altLang="zh-TW" sz="1600" dirty="0"/>
              <a:t>Step</a:t>
            </a:r>
          </a:p>
          <a:p>
            <a:r>
              <a:rPr lang="en-US" altLang="zh-TW" sz="1600" dirty="0"/>
              <a:t>4</a:t>
            </a:r>
            <a:endParaRPr lang="zh-TW" altLang="en-US" sz="1600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72F1D19E-ECCD-42C2-A508-F8AE06DCF5E2}" type="slidenum">
              <a:rPr lang="en-US" altLang="zh-TW" smtClean="0"/>
              <a:pPr/>
              <a:t>53</a:t>
            </a:fld>
            <a:endParaRPr lang="en-US" altLang="zh-TW"/>
          </a:p>
        </p:txBody>
      </p:sp>
      <p:sp>
        <p:nvSpPr>
          <p:cNvPr id="12" name="內容版面配置區 11">
            <a:extLst>
              <a:ext uri="{FF2B5EF4-FFF2-40B4-BE49-F238E27FC236}">
                <a16:creationId xmlns:a16="http://schemas.microsoft.com/office/drawing/2014/main" id="{EEEDC811-2838-9D4A-AC24-6B12C044D33E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971568" y="1412776"/>
            <a:ext cx="7344848" cy="4392488"/>
          </a:xfrm>
        </p:spPr>
        <p:txBody>
          <a:bodyPr/>
          <a:lstStyle/>
          <a:p>
            <a:r>
              <a:rPr lang="en" altLang="zh-TW" sz="1600" b="1" dirty="0">
                <a:solidFill>
                  <a:srgbClr val="2A1511"/>
                </a:solidFill>
              </a:rPr>
              <a:t>ports</a:t>
            </a:r>
            <a:r>
              <a:rPr lang="zh-TW" altLang="en" sz="1600" b="1" dirty="0">
                <a:solidFill>
                  <a:srgbClr val="2A1511"/>
                </a:solidFill>
              </a:rPr>
              <a:t>：</a:t>
            </a:r>
            <a:r>
              <a:rPr lang="zh-TW" altLang="en-US" sz="1600" b="1" dirty="0">
                <a:solidFill>
                  <a:srgbClr val="2A1511"/>
                </a:solidFill>
              </a:rPr>
              <a:t>指定映射端口，相當於</a:t>
            </a:r>
            <a:r>
              <a:rPr lang="en" altLang="zh-TW" b="1" dirty="0">
                <a:solidFill>
                  <a:srgbClr val="2A1511"/>
                </a:solidFill>
              </a:rPr>
              <a:t>docker run</a:t>
            </a:r>
            <a:r>
              <a:rPr lang="zh-TW" altLang="en-US" sz="1600" b="1" dirty="0">
                <a:solidFill>
                  <a:srgbClr val="2A1511"/>
                </a:solidFill>
              </a:rPr>
              <a:t>的</a:t>
            </a:r>
            <a:r>
              <a:rPr lang="en-US" altLang="zh-TW" b="1" dirty="0">
                <a:solidFill>
                  <a:srgbClr val="2A1511"/>
                </a:solidFill>
              </a:rPr>
              <a:t>-</a:t>
            </a:r>
            <a:r>
              <a:rPr lang="en" altLang="zh-TW" b="1" dirty="0">
                <a:solidFill>
                  <a:srgbClr val="2A1511"/>
                </a:solidFill>
              </a:rPr>
              <a:t>p</a:t>
            </a:r>
            <a:endParaRPr lang="en" altLang="zh-TW" sz="1600" dirty="0">
              <a:solidFill>
                <a:srgbClr val="2A1511"/>
              </a:solidFill>
            </a:endParaRPr>
          </a:p>
          <a:p>
            <a:endParaRPr lang="en-US" altLang="zh-TW" sz="1600" b="1" dirty="0">
              <a:solidFill>
                <a:srgbClr val="2A1511"/>
              </a:solidFill>
            </a:endParaRPr>
          </a:p>
          <a:p>
            <a:endParaRPr lang="en-US" altLang="zh-TW" sz="1600" b="1" dirty="0">
              <a:solidFill>
                <a:srgbClr val="2A1511"/>
              </a:solidFill>
            </a:endParaRPr>
          </a:p>
          <a:p>
            <a:endParaRPr lang="en-US" altLang="zh-TW" sz="1600" b="1" dirty="0">
              <a:solidFill>
                <a:srgbClr val="2A1511"/>
              </a:solidFill>
            </a:endParaRPr>
          </a:p>
          <a:p>
            <a:endParaRPr lang="en-US" altLang="zh-TW" sz="1600" b="1" dirty="0">
              <a:solidFill>
                <a:srgbClr val="2A1511"/>
              </a:solidFill>
            </a:endParaRPr>
          </a:p>
          <a:p>
            <a:endParaRPr lang="en-US" altLang="zh-TW" sz="1600" b="1" dirty="0">
              <a:solidFill>
                <a:srgbClr val="2A1511"/>
              </a:solidFill>
            </a:endParaRPr>
          </a:p>
          <a:p>
            <a:endParaRPr lang="en-US" altLang="zh-TW" sz="1600" b="1" dirty="0">
              <a:solidFill>
                <a:srgbClr val="2A1511"/>
              </a:solidFill>
            </a:endParaRPr>
          </a:p>
          <a:p>
            <a:endParaRPr lang="en-US" altLang="zh-TW" sz="1600" b="1" dirty="0">
              <a:solidFill>
                <a:srgbClr val="2A1511"/>
              </a:solidFill>
            </a:endParaRPr>
          </a:p>
          <a:p>
            <a:pPr marL="0" indent="0">
              <a:buNone/>
            </a:pPr>
            <a:endParaRPr lang="en-US" altLang="zh-TW" sz="1600" dirty="0">
              <a:solidFill>
                <a:srgbClr val="2A1511"/>
              </a:solidFill>
            </a:endParaRPr>
          </a:p>
          <a:p>
            <a:pPr marL="0" indent="0">
              <a:buNone/>
            </a:pPr>
            <a:endParaRPr lang="en-US" altLang="zh-TW" sz="1600" dirty="0">
              <a:solidFill>
                <a:srgbClr val="2A1511"/>
              </a:solidFill>
            </a:endParaRPr>
          </a:p>
          <a:p>
            <a:pPr marL="0" indent="0">
              <a:buNone/>
            </a:pPr>
            <a:endParaRPr lang="zh-TW" altLang="en-US" sz="1600" dirty="0">
              <a:solidFill>
                <a:srgbClr val="2A1511"/>
              </a:solidFill>
            </a:endParaRPr>
          </a:p>
          <a:p>
            <a:endParaRPr lang="zh-TW" altLang="en-US" sz="1600" dirty="0">
              <a:solidFill>
                <a:srgbClr val="2A1511"/>
              </a:solidFill>
            </a:endParaRPr>
          </a:p>
          <a:p>
            <a:endParaRPr lang="en-US" altLang="zh-TW" sz="1600" dirty="0">
              <a:solidFill>
                <a:srgbClr val="2A1511"/>
              </a:solidFill>
            </a:endParaRPr>
          </a:p>
          <a:p>
            <a:endParaRPr lang="en-US" altLang="zh-TW" sz="1600" dirty="0">
              <a:solidFill>
                <a:srgbClr val="2A1511"/>
              </a:solidFill>
            </a:endParaRPr>
          </a:p>
          <a:p>
            <a:endParaRPr lang="en-US" altLang="zh-TW" sz="1600" dirty="0">
              <a:solidFill>
                <a:srgbClr val="2A1511"/>
              </a:solidFill>
            </a:endParaRPr>
          </a:p>
          <a:p>
            <a:endParaRPr lang="en-US" altLang="zh-TW" sz="1600" dirty="0">
              <a:solidFill>
                <a:srgbClr val="2A1511"/>
              </a:solidFill>
            </a:endParaRPr>
          </a:p>
          <a:p>
            <a:endParaRPr lang="en-US" altLang="zh-TW" sz="1600" dirty="0">
              <a:solidFill>
                <a:srgbClr val="2A1511"/>
              </a:solidFill>
            </a:endParaRPr>
          </a:p>
          <a:p>
            <a:pPr marL="0" indent="0">
              <a:buNone/>
            </a:pPr>
            <a:endParaRPr lang="en-US" altLang="zh-TW" sz="1600" dirty="0">
              <a:solidFill>
                <a:srgbClr val="2A1511"/>
              </a:solidFill>
            </a:endParaRPr>
          </a:p>
          <a:p>
            <a:pPr marL="0" indent="0">
              <a:buNone/>
            </a:pPr>
            <a:endParaRPr kumimoji="1" lang="zh-TW" altLang="en-US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94780CEE-9D36-4847-9B3C-493909A2C81C}"/>
              </a:ext>
            </a:extLst>
          </p:cNvPr>
          <p:cNvSpPr/>
          <p:nvPr/>
        </p:nvSpPr>
        <p:spPr>
          <a:xfrm>
            <a:off x="1043592" y="1791762"/>
            <a:ext cx="7056816" cy="2429326"/>
          </a:xfrm>
          <a:prstGeom prst="rect">
            <a:avLst/>
          </a:prstGeom>
          <a:solidFill>
            <a:schemeClr val="accent6">
              <a:lumMod val="85000"/>
            </a:schemeClr>
          </a:solidFill>
          <a:ln w="9525">
            <a:solidFill>
              <a:srgbClr val="2A151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" altLang="zh-TW" sz="1600" dirty="0">
                <a:solidFill>
                  <a:srgbClr val="2A1511"/>
                </a:solidFill>
              </a:rPr>
              <a:t>version: '3'</a:t>
            </a:r>
          </a:p>
          <a:p>
            <a:r>
              <a:rPr lang="en" altLang="zh-TW" sz="1600" dirty="0">
                <a:solidFill>
                  <a:srgbClr val="2A1511"/>
                </a:solidFill>
              </a:rPr>
              <a:t>services:</a:t>
            </a:r>
          </a:p>
          <a:p>
            <a:r>
              <a:rPr lang="en" altLang="zh-TW" sz="1600" dirty="0">
                <a:solidFill>
                  <a:srgbClr val="2A1511"/>
                </a:solidFill>
              </a:rPr>
              <a:t>  flask:</a:t>
            </a:r>
          </a:p>
          <a:p>
            <a:r>
              <a:rPr lang="en" altLang="zh-TW" sz="1600" dirty="0">
                <a:solidFill>
                  <a:srgbClr val="2A1511"/>
                </a:solidFill>
              </a:rPr>
              <a:t>    build:</a:t>
            </a:r>
          </a:p>
          <a:p>
            <a:r>
              <a:rPr lang="en" altLang="zh-TW" sz="1600" dirty="0">
                <a:solidFill>
                  <a:srgbClr val="2A1511"/>
                </a:solidFill>
              </a:rPr>
              <a:t>      context: ./</a:t>
            </a:r>
            <a:r>
              <a:rPr lang="en" altLang="zh-TW" sz="1600" dirty="0" err="1">
                <a:solidFill>
                  <a:srgbClr val="2A1511"/>
                </a:solidFill>
              </a:rPr>
              <a:t>dockerfile</a:t>
            </a:r>
            <a:endParaRPr lang="en" altLang="zh-TW" sz="1600" dirty="0">
              <a:solidFill>
                <a:srgbClr val="2A1511"/>
              </a:solidFill>
            </a:endParaRPr>
          </a:p>
          <a:p>
            <a:r>
              <a:rPr lang="en" altLang="zh-TW" sz="1600" dirty="0">
                <a:solidFill>
                  <a:srgbClr val="2A1511"/>
                </a:solidFill>
              </a:rPr>
              <a:t>      </a:t>
            </a:r>
            <a:r>
              <a:rPr lang="en" altLang="zh-TW" sz="1600" dirty="0" err="1">
                <a:solidFill>
                  <a:srgbClr val="2A1511"/>
                </a:solidFill>
              </a:rPr>
              <a:t>dockerfile</a:t>
            </a:r>
            <a:r>
              <a:rPr lang="en" altLang="zh-TW" sz="1600" dirty="0">
                <a:solidFill>
                  <a:srgbClr val="2A1511"/>
                </a:solidFill>
              </a:rPr>
              <a:t>: </a:t>
            </a:r>
            <a:r>
              <a:rPr lang="en" altLang="zh-TW" sz="1600" dirty="0" err="1">
                <a:solidFill>
                  <a:srgbClr val="2A1511"/>
                </a:solidFill>
              </a:rPr>
              <a:t>dockerfile</a:t>
            </a:r>
            <a:r>
              <a:rPr lang="en" altLang="zh-TW" sz="1600" dirty="0">
                <a:solidFill>
                  <a:srgbClr val="2A1511"/>
                </a:solidFill>
              </a:rPr>
              <a:t>-flask</a:t>
            </a:r>
          </a:p>
          <a:p>
            <a:r>
              <a:rPr lang="en" altLang="zh-TW" sz="1600" dirty="0">
                <a:solidFill>
                  <a:srgbClr val="2A1511"/>
                </a:solidFill>
              </a:rPr>
              <a:t>    </a:t>
            </a:r>
            <a:r>
              <a:rPr lang="en" altLang="zh-TW" sz="1600" dirty="0" err="1">
                <a:solidFill>
                  <a:srgbClr val="2A1511"/>
                </a:solidFill>
              </a:rPr>
              <a:t>container_name</a:t>
            </a:r>
            <a:r>
              <a:rPr lang="en" altLang="zh-TW" sz="1600" dirty="0">
                <a:solidFill>
                  <a:srgbClr val="2A1511"/>
                </a:solidFill>
              </a:rPr>
              <a:t>: </a:t>
            </a:r>
            <a:r>
              <a:rPr lang="en" altLang="zh-TW" sz="1600" dirty="0" err="1">
                <a:solidFill>
                  <a:srgbClr val="2A1511"/>
                </a:solidFill>
              </a:rPr>
              <a:t>flask_test</a:t>
            </a:r>
            <a:endParaRPr lang="en" altLang="zh-TW" sz="1600" dirty="0">
              <a:solidFill>
                <a:srgbClr val="2A1511"/>
              </a:solidFill>
            </a:endParaRPr>
          </a:p>
          <a:p>
            <a:r>
              <a:rPr lang="en" altLang="zh-TW" sz="1600" dirty="0">
                <a:solidFill>
                  <a:srgbClr val="2A1511"/>
                </a:solidFill>
              </a:rPr>
              <a:t>    restart: always</a:t>
            </a:r>
          </a:p>
          <a:p>
            <a:r>
              <a:rPr lang="en" altLang="zh-TW" sz="1600" dirty="0">
                <a:solidFill>
                  <a:srgbClr val="2A1511"/>
                </a:solidFill>
              </a:rPr>
              <a:t>    ports:</a:t>
            </a:r>
          </a:p>
          <a:p>
            <a:r>
              <a:rPr lang="en" altLang="zh-TW" sz="1600" dirty="0">
                <a:solidFill>
                  <a:srgbClr val="2A1511"/>
                </a:solidFill>
              </a:rPr>
              <a:t>      - "5000:5000"</a:t>
            </a:r>
          </a:p>
        </p:txBody>
      </p:sp>
    </p:spTree>
    <p:extLst>
      <p:ext uri="{BB962C8B-B14F-4D97-AF65-F5344CB8AC3E}">
        <p14:creationId xmlns:p14="http://schemas.microsoft.com/office/powerpoint/2010/main" val="418221666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163B0B7F-A626-D345-9F57-87B97B194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TW" dirty="0"/>
              <a:t>docker-compose</a:t>
            </a:r>
            <a:endParaRPr kumimoji="1" lang="zh-TW" altLang="en-US" dirty="0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7370A810-F9EE-594C-B5A6-3691C715D8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step4-2 </a:t>
            </a:r>
            <a:r>
              <a:rPr lang="en" altLang="zh-TW" b="1" dirty="0"/>
              <a:t>docker-</a:t>
            </a:r>
            <a:r>
              <a:rPr lang="en" altLang="zh-TW" b="1" dirty="0" err="1"/>
              <a:t>compose.yml</a:t>
            </a:r>
            <a:r>
              <a:rPr lang="zh-TW" altLang="en-US" b="1" dirty="0"/>
              <a:t>常用模板參數介紹</a:t>
            </a:r>
          </a:p>
        </p:txBody>
      </p:sp>
      <p:sp>
        <p:nvSpPr>
          <p:cNvPr id="6" name="文字版面配置區 5">
            <a:extLst>
              <a:ext uri="{FF2B5EF4-FFF2-40B4-BE49-F238E27FC236}">
                <a16:creationId xmlns:a16="http://schemas.microsoft.com/office/drawing/2014/main" id="{01C73B2E-26C7-8A4A-8EAB-F4ABB848920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altLang="zh-TW" sz="1600" dirty="0"/>
              <a:t>Step</a:t>
            </a:r>
          </a:p>
          <a:p>
            <a:r>
              <a:rPr lang="en-US" altLang="zh-TW" sz="1600" dirty="0"/>
              <a:t>4</a:t>
            </a:r>
            <a:endParaRPr lang="zh-TW" altLang="en-US" sz="1600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72F1D19E-ECCD-42C2-A508-F8AE06DCF5E2}" type="slidenum">
              <a:rPr lang="en-US" altLang="zh-TW" smtClean="0"/>
              <a:pPr/>
              <a:t>54</a:t>
            </a:fld>
            <a:endParaRPr lang="en-US" altLang="zh-TW"/>
          </a:p>
        </p:txBody>
      </p:sp>
      <p:sp>
        <p:nvSpPr>
          <p:cNvPr id="12" name="內容版面配置區 11">
            <a:extLst>
              <a:ext uri="{FF2B5EF4-FFF2-40B4-BE49-F238E27FC236}">
                <a16:creationId xmlns:a16="http://schemas.microsoft.com/office/drawing/2014/main" id="{EEEDC811-2838-9D4A-AC24-6B12C044D33E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971568" y="1412776"/>
            <a:ext cx="7344848" cy="4392488"/>
          </a:xfrm>
        </p:spPr>
        <p:txBody>
          <a:bodyPr/>
          <a:lstStyle/>
          <a:p>
            <a:r>
              <a:rPr lang="en" altLang="zh-TW" sz="1600" b="1" dirty="0">
                <a:solidFill>
                  <a:srgbClr val="2A1511"/>
                </a:solidFill>
              </a:rPr>
              <a:t>volumes</a:t>
            </a:r>
            <a:r>
              <a:rPr lang="zh-TW" altLang="en" sz="1600" b="1" dirty="0">
                <a:solidFill>
                  <a:srgbClr val="2A1511"/>
                </a:solidFill>
              </a:rPr>
              <a:t>：</a:t>
            </a:r>
            <a:r>
              <a:rPr lang="zh-TW" altLang="en-US" sz="1600" b="1" dirty="0">
                <a:solidFill>
                  <a:srgbClr val="2A1511"/>
                </a:solidFill>
              </a:rPr>
              <a:t>資料夾映射，相當於</a:t>
            </a:r>
            <a:r>
              <a:rPr lang="en-US" altLang="zh-TW" sz="1600" b="1" dirty="0">
                <a:solidFill>
                  <a:srgbClr val="2A1511"/>
                </a:solidFill>
              </a:rPr>
              <a:t> </a:t>
            </a:r>
            <a:r>
              <a:rPr lang="en" altLang="zh-TW" sz="1600" b="1" dirty="0">
                <a:solidFill>
                  <a:srgbClr val="2A1511"/>
                </a:solidFill>
                <a:highlight>
                  <a:srgbClr val="C0C0C0"/>
                </a:highlight>
              </a:rPr>
              <a:t>docker run</a:t>
            </a:r>
            <a:r>
              <a:rPr lang="en" altLang="zh-TW" sz="1600" b="1" dirty="0">
                <a:solidFill>
                  <a:srgbClr val="2A1511"/>
                </a:solidFill>
              </a:rPr>
              <a:t> </a:t>
            </a:r>
            <a:r>
              <a:rPr lang="zh-TW" altLang="en-US" sz="1600" b="1" dirty="0">
                <a:solidFill>
                  <a:srgbClr val="2A1511"/>
                </a:solidFill>
              </a:rPr>
              <a:t>的</a:t>
            </a:r>
            <a:r>
              <a:rPr lang="en-US" altLang="zh-TW" sz="1600" b="1" dirty="0">
                <a:solidFill>
                  <a:srgbClr val="2A1511"/>
                </a:solidFill>
              </a:rPr>
              <a:t> </a:t>
            </a:r>
            <a:r>
              <a:rPr lang="en-US" altLang="zh-TW" sz="1600" b="1" dirty="0">
                <a:solidFill>
                  <a:srgbClr val="2A1511"/>
                </a:solidFill>
                <a:highlight>
                  <a:srgbClr val="C0C0C0"/>
                </a:highlight>
              </a:rPr>
              <a:t>-</a:t>
            </a:r>
            <a:r>
              <a:rPr lang="zh-TW" altLang="en" sz="1600" b="1" dirty="0">
                <a:solidFill>
                  <a:srgbClr val="2A1511"/>
                </a:solidFill>
                <a:highlight>
                  <a:srgbClr val="C0C0C0"/>
                </a:highlight>
              </a:rPr>
              <a:t>ｖ</a:t>
            </a:r>
            <a:endParaRPr lang="en-US" altLang="zh-TW" sz="1600" b="1" dirty="0">
              <a:solidFill>
                <a:srgbClr val="2A1511"/>
              </a:solidFill>
              <a:highlight>
                <a:srgbClr val="C0C0C0"/>
              </a:highlight>
            </a:endParaRPr>
          </a:p>
          <a:p>
            <a:endParaRPr lang="en-US" altLang="zh-TW" sz="1600" b="1" dirty="0">
              <a:solidFill>
                <a:srgbClr val="2A1511"/>
              </a:solidFill>
              <a:highlight>
                <a:srgbClr val="C0C0C0"/>
              </a:highlight>
            </a:endParaRPr>
          </a:p>
          <a:p>
            <a:endParaRPr lang="en-US" altLang="zh-TW" sz="1600" b="1" dirty="0">
              <a:solidFill>
                <a:srgbClr val="2A1511"/>
              </a:solidFill>
              <a:highlight>
                <a:srgbClr val="C0C0C0"/>
              </a:highlight>
            </a:endParaRPr>
          </a:p>
          <a:p>
            <a:endParaRPr lang="en-US" altLang="zh-TW" sz="1600" b="1" dirty="0">
              <a:solidFill>
                <a:srgbClr val="2A1511"/>
              </a:solidFill>
              <a:highlight>
                <a:srgbClr val="C0C0C0"/>
              </a:highlight>
            </a:endParaRPr>
          </a:p>
          <a:p>
            <a:endParaRPr lang="en-US" altLang="zh-TW" sz="1600" b="1" dirty="0">
              <a:solidFill>
                <a:srgbClr val="2A1511"/>
              </a:solidFill>
              <a:highlight>
                <a:srgbClr val="C0C0C0"/>
              </a:highlight>
            </a:endParaRPr>
          </a:p>
          <a:p>
            <a:endParaRPr lang="en-US" altLang="zh-TW" sz="1600" b="1" dirty="0">
              <a:solidFill>
                <a:srgbClr val="2A1511"/>
              </a:solidFill>
              <a:highlight>
                <a:srgbClr val="C0C0C0"/>
              </a:highlight>
            </a:endParaRPr>
          </a:p>
          <a:p>
            <a:endParaRPr lang="en-US" altLang="zh-TW" sz="1600" b="1" dirty="0">
              <a:solidFill>
                <a:srgbClr val="2A1511"/>
              </a:solidFill>
              <a:highlight>
                <a:srgbClr val="C0C0C0"/>
              </a:highlight>
            </a:endParaRPr>
          </a:p>
          <a:p>
            <a:endParaRPr lang="en-US" altLang="zh-TW" sz="1600" b="1" dirty="0">
              <a:solidFill>
                <a:srgbClr val="2A1511"/>
              </a:solidFill>
              <a:highlight>
                <a:srgbClr val="C0C0C0"/>
              </a:highlight>
            </a:endParaRPr>
          </a:p>
          <a:p>
            <a:endParaRPr lang="en-US" altLang="zh-TW" sz="1600" b="1" dirty="0">
              <a:solidFill>
                <a:srgbClr val="2A1511"/>
              </a:solidFill>
              <a:highlight>
                <a:srgbClr val="C0C0C0"/>
              </a:highlight>
            </a:endParaRPr>
          </a:p>
          <a:p>
            <a:endParaRPr lang="en-US" altLang="zh-TW" sz="1600" b="1" dirty="0">
              <a:solidFill>
                <a:srgbClr val="2A1511"/>
              </a:solidFill>
              <a:highlight>
                <a:srgbClr val="C0C0C0"/>
              </a:highlight>
            </a:endParaRPr>
          </a:p>
          <a:p>
            <a:endParaRPr lang="en-US" altLang="zh-TW" sz="1600" b="1" dirty="0">
              <a:solidFill>
                <a:srgbClr val="2A1511"/>
              </a:solidFill>
              <a:highlight>
                <a:srgbClr val="C0C0C0"/>
              </a:highlight>
            </a:endParaRPr>
          </a:p>
          <a:p>
            <a:endParaRPr lang="en-US" altLang="zh-TW" sz="1600" b="1" dirty="0">
              <a:solidFill>
                <a:srgbClr val="2A1511"/>
              </a:solidFill>
              <a:highlight>
                <a:srgbClr val="C0C0C0"/>
              </a:highlight>
            </a:endParaRPr>
          </a:p>
          <a:p>
            <a:r>
              <a:rPr lang="en" altLang="zh-TW" sz="1600" b="1" dirty="0" err="1">
                <a:solidFill>
                  <a:srgbClr val="2A1511"/>
                </a:solidFill>
              </a:rPr>
              <a:t>working_dir</a:t>
            </a:r>
            <a:r>
              <a:rPr lang="zh-TW" altLang="en" sz="1600" b="1" dirty="0">
                <a:solidFill>
                  <a:srgbClr val="2A1511"/>
                </a:solidFill>
              </a:rPr>
              <a:t>：</a:t>
            </a:r>
            <a:r>
              <a:rPr lang="zh-TW" altLang="en-US" sz="1600" b="1" dirty="0">
                <a:solidFill>
                  <a:srgbClr val="2A1511"/>
                </a:solidFill>
              </a:rPr>
              <a:t>指定容器中工作資料夾，類似</a:t>
            </a:r>
            <a:r>
              <a:rPr lang="en" altLang="zh-TW" sz="1600" b="1" dirty="0" err="1">
                <a:solidFill>
                  <a:srgbClr val="2A1511"/>
                </a:solidFill>
              </a:rPr>
              <a:t>dockerfile</a:t>
            </a:r>
            <a:r>
              <a:rPr lang="zh-TW" altLang="en-US" sz="1600" b="1" dirty="0">
                <a:solidFill>
                  <a:srgbClr val="2A1511"/>
                </a:solidFill>
              </a:rPr>
              <a:t>的</a:t>
            </a:r>
            <a:r>
              <a:rPr lang="en" altLang="zh-TW" sz="1600" b="1" dirty="0">
                <a:solidFill>
                  <a:srgbClr val="2A1511"/>
                </a:solidFill>
              </a:rPr>
              <a:t>WORKDIR</a:t>
            </a:r>
          </a:p>
          <a:p>
            <a:endParaRPr lang="en" altLang="zh-TW" sz="1600" b="1" dirty="0">
              <a:solidFill>
                <a:srgbClr val="2A1511"/>
              </a:solidFill>
              <a:highlight>
                <a:srgbClr val="C0C0C0"/>
              </a:highlight>
            </a:endParaRPr>
          </a:p>
          <a:p>
            <a:endParaRPr lang="en-US" altLang="zh-TW" sz="1600" b="1" dirty="0">
              <a:solidFill>
                <a:srgbClr val="2A1511"/>
              </a:solidFill>
            </a:endParaRPr>
          </a:p>
          <a:p>
            <a:endParaRPr lang="en-US" altLang="zh-TW" sz="1600" b="1" dirty="0">
              <a:solidFill>
                <a:srgbClr val="2A1511"/>
              </a:solidFill>
            </a:endParaRPr>
          </a:p>
          <a:p>
            <a:endParaRPr lang="en-US" altLang="zh-TW" sz="1600" b="1" dirty="0">
              <a:solidFill>
                <a:srgbClr val="2A1511"/>
              </a:solidFill>
            </a:endParaRPr>
          </a:p>
          <a:p>
            <a:endParaRPr lang="en-US" altLang="zh-TW" sz="1600" b="1" dirty="0">
              <a:solidFill>
                <a:srgbClr val="2A1511"/>
              </a:solidFill>
            </a:endParaRPr>
          </a:p>
          <a:p>
            <a:endParaRPr lang="en-US" altLang="zh-TW" sz="1600" b="1" dirty="0">
              <a:solidFill>
                <a:srgbClr val="2A1511"/>
              </a:solidFill>
            </a:endParaRPr>
          </a:p>
          <a:p>
            <a:endParaRPr lang="en-US" altLang="zh-TW" sz="1600" b="1" dirty="0">
              <a:solidFill>
                <a:srgbClr val="2A1511"/>
              </a:solidFill>
            </a:endParaRPr>
          </a:p>
          <a:p>
            <a:endParaRPr lang="en-US" altLang="zh-TW" sz="1600" b="1" dirty="0">
              <a:solidFill>
                <a:srgbClr val="2A1511"/>
              </a:solidFill>
            </a:endParaRPr>
          </a:p>
          <a:p>
            <a:pPr marL="0" indent="0">
              <a:buNone/>
            </a:pPr>
            <a:endParaRPr lang="en-US" altLang="zh-TW" sz="1600" dirty="0">
              <a:solidFill>
                <a:srgbClr val="2A1511"/>
              </a:solidFill>
            </a:endParaRPr>
          </a:p>
          <a:p>
            <a:pPr marL="0" indent="0">
              <a:buNone/>
            </a:pPr>
            <a:endParaRPr lang="en-US" altLang="zh-TW" sz="1600" dirty="0">
              <a:solidFill>
                <a:srgbClr val="2A1511"/>
              </a:solidFill>
            </a:endParaRPr>
          </a:p>
          <a:p>
            <a:pPr marL="0" indent="0">
              <a:buNone/>
            </a:pPr>
            <a:endParaRPr lang="zh-TW" altLang="en-US" sz="1600" dirty="0">
              <a:solidFill>
                <a:srgbClr val="2A1511"/>
              </a:solidFill>
            </a:endParaRPr>
          </a:p>
          <a:p>
            <a:endParaRPr lang="zh-TW" altLang="en-US" sz="1600" dirty="0">
              <a:solidFill>
                <a:srgbClr val="2A1511"/>
              </a:solidFill>
            </a:endParaRPr>
          </a:p>
          <a:p>
            <a:endParaRPr lang="en-US" altLang="zh-TW" sz="1600" dirty="0">
              <a:solidFill>
                <a:srgbClr val="2A1511"/>
              </a:solidFill>
            </a:endParaRPr>
          </a:p>
          <a:p>
            <a:endParaRPr lang="en-US" altLang="zh-TW" sz="1600" dirty="0">
              <a:solidFill>
                <a:srgbClr val="2A1511"/>
              </a:solidFill>
            </a:endParaRPr>
          </a:p>
          <a:p>
            <a:endParaRPr lang="en-US" altLang="zh-TW" sz="1600" dirty="0">
              <a:solidFill>
                <a:srgbClr val="2A1511"/>
              </a:solidFill>
            </a:endParaRPr>
          </a:p>
          <a:p>
            <a:endParaRPr lang="en-US" altLang="zh-TW" sz="1600" dirty="0">
              <a:solidFill>
                <a:srgbClr val="2A1511"/>
              </a:solidFill>
            </a:endParaRPr>
          </a:p>
          <a:p>
            <a:endParaRPr lang="en-US" altLang="zh-TW" sz="1600" dirty="0">
              <a:solidFill>
                <a:srgbClr val="2A1511"/>
              </a:solidFill>
            </a:endParaRPr>
          </a:p>
          <a:p>
            <a:pPr marL="0" indent="0">
              <a:buNone/>
            </a:pPr>
            <a:endParaRPr lang="en-US" altLang="zh-TW" sz="1600" dirty="0">
              <a:solidFill>
                <a:srgbClr val="2A1511"/>
              </a:solidFill>
            </a:endParaRPr>
          </a:p>
          <a:p>
            <a:pPr marL="0" indent="0">
              <a:buNone/>
            </a:pPr>
            <a:endParaRPr kumimoji="1" lang="zh-TW" altLang="en-US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94780CEE-9D36-4847-9B3C-493909A2C81C}"/>
              </a:ext>
            </a:extLst>
          </p:cNvPr>
          <p:cNvSpPr/>
          <p:nvPr/>
        </p:nvSpPr>
        <p:spPr>
          <a:xfrm>
            <a:off x="1043592" y="1791762"/>
            <a:ext cx="7056816" cy="3005390"/>
          </a:xfrm>
          <a:prstGeom prst="rect">
            <a:avLst/>
          </a:prstGeom>
          <a:solidFill>
            <a:schemeClr val="accent6">
              <a:lumMod val="85000"/>
            </a:schemeClr>
          </a:solidFill>
          <a:ln w="9525">
            <a:solidFill>
              <a:srgbClr val="2A151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" altLang="zh-TW" sz="1600" dirty="0">
                <a:solidFill>
                  <a:srgbClr val="2A1511"/>
                </a:solidFill>
              </a:rPr>
              <a:t>version: '3'</a:t>
            </a:r>
          </a:p>
          <a:p>
            <a:r>
              <a:rPr lang="en" altLang="zh-TW" sz="1600" dirty="0">
                <a:solidFill>
                  <a:srgbClr val="2A1511"/>
                </a:solidFill>
              </a:rPr>
              <a:t>services:</a:t>
            </a:r>
          </a:p>
          <a:p>
            <a:r>
              <a:rPr lang="en" altLang="zh-TW" sz="1600" dirty="0">
                <a:solidFill>
                  <a:srgbClr val="2A1511"/>
                </a:solidFill>
              </a:rPr>
              <a:t>  flask:</a:t>
            </a:r>
          </a:p>
          <a:p>
            <a:r>
              <a:rPr lang="en" altLang="zh-TW" sz="1600" dirty="0">
                <a:solidFill>
                  <a:srgbClr val="2A1511"/>
                </a:solidFill>
              </a:rPr>
              <a:t>    build:</a:t>
            </a:r>
          </a:p>
          <a:p>
            <a:r>
              <a:rPr lang="en" altLang="zh-TW" sz="1600" dirty="0">
                <a:solidFill>
                  <a:srgbClr val="2A1511"/>
                </a:solidFill>
              </a:rPr>
              <a:t>      context: ./</a:t>
            </a:r>
            <a:r>
              <a:rPr lang="en" altLang="zh-TW" sz="1600" dirty="0" err="1">
                <a:solidFill>
                  <a:srgbClr val="2A1511"/>
                </a:solidFill>
              </a:rPr>
              <a:t>dockerfile</a:t>
            </a:r>
            <a:endParaRPr lang="en" altLang="zh-TW" sz="1600" dirty="0">
              <a:solidFill>
                <a:srgbClr val="2A1511"/>
              </a:solidFill>
            </a:endParaRPr>
          </a:p>
          <a:p>
            <a:r>
              <a:rPr lang="en" altLang="zh-TW" sz="1600" dirty="0">
                <a:solidFill>
                  <a:srgbClr val="2A1511"/>
                </a:solidFill>
              </a:rPr>
              <a:t>      </a:t>
            </a:r>
            <a:r>
              <a:rPr lang="en" altLang="zh-TW" sz="1600" dirty="0" err="1">
                <a:solidFill>
                  <a:srgbClr val="2A1511"/>
                </a:solidFill>
              </a:rPr>
              <a:t>dockerfile</a:t>
            </a:r>
            <a:r>
              <a:rPr lang="en" altLang="zh-TW" sz="1600" dirty="0">
                <a:solidFill>
                  <a:srgbClr val="2A1511"/>
                </a:solidFill>
              </a:rPr>
              <a:t>: </a:t>
            </a:r>
            <a:r>
              <a:rPr lang="en" altLang="zh-TW" sz="1600" dirty="0" err="1">
                <a:solidFill>
                  <a:srgbClr val="2A1511"/>
                </a:solidFill>
              </a:rPr>
              <a:t>dockerfile</a:t>
            </a:r>
            <a:r>
              <a:rPr lang="en" altLang="zh-TW" sz="1600" dirty="0">
                <a:solidFill>
                  <a:srgbClr val="2A1511"/>
                </a:solidFill>
              </a:rPr>
              <a:t>-flask</a:t>
            </a:r>
          </a:p>
          <a:p>
            <a:r>
              <a:rPr lang="en" altLang="zh-TW" sz="1600" dirty="0">
                <a:solidFill>
                  <a:srgbClr val="2A1511"/>
                </a:solidFill>
              </a:rPr>
              <a:t>    </a:t>
            </a:r>
            <a:r>
              <a:rPr lang="en" altLang="zh-TW" sz="1600" dirty="0" err="1">
                <a:solidFill>
                  <a:srgbClr val="2A1511"/>
                </a:solidFill>
              </a:rPr>
              <a:t>container_name</a:t>
            </a:r>
            <a:r>
              <a:rPr lang="en" altLang="zh-TW" sz="1600" dirty="0">
                <a:solidFill>
                  <a:srgbClr val="2A1511"/>
                </a:solidFill>
              </a:rPr>
              <a:t>: </a:t>
            </a:r>
            <a:r>
              <a:rPr lang="en" altLang="zh-TW" sz="1600" dirty="0" err="1">
                <a:solidFill>
                  <a:srgbClr val="2A1511"/>
                </a:solidFill>
              </a:rPr>
              <a:t>flask_test</a:t>
            </a:r>
            <a:endParaRPr lang="en" altLang="zh-TW" sz="1600" dirty="0">
              <a:solidFill>
                <a:srgbClr val="2A1511"/>
              </a:solidFill>
            </a:endParaRPr>
          </a:p>
          <a:p>
            <a:r>
              <a:rPr lang="en" altLang="zh-TW" sz="1600" dirty="0">
                <a:solidFill>
                  <a:srgbClr val="2A1511"/>
                </a:solidFill>
              </a:rPr>
              <a:t>    restart: always</a:t>
            </a:r>
          </a:p>
          <a:p>
            <a:r>
              <a:rPr lang="en" altLang="zh-TW" sz="1600" dirty="0">
                <a:solidFill>
                  <a:srgbClr val="2A1511"/>
                </a:solidFill>
              </a:rPr>
              <a:t>    ports:</a:t>
            </a:r>
          </a:p>
          <a:p>
            <a:r>
              <a:rPr lang="en" altLang="zh-TW" sz="1600" dirty="0">
                <a:solidFill>
                  <a:srgbClr val="2A1511"/>
                </a:solidFill>
              </a:rPr>
              <a:t>      - "5000:5000"</a:t>
            </a:r>
          </a:p>
          <a:p>
            <a:r>
              <a:rPr lang="en" altLang="zh-TW" sz="1600" dirty="0">
                <a:solidFill>
                  <a:srgbClr val="2A1511"/>
                </a:solidFill>
              </a:rPr>
              <a:t>    volumes:</a:t>
            </a:r>
          </a:p>
          <a:p>
            <a:r>
              <a:rPr lang="en" altLang="zh-TW" sz="1600" dirty="0">
                <a:solidFill>
                  <a:srgbClr val="2A1511"/>
                </a:solidFill>
              </a:rPr>
              <a:t>      - ./code:/</a:t>
            </a:r>
            <a:r>
              <a:rPr lang="en" altLang="zh-TW" sz="1600" dirty="0" err="1">
                <a:solidFill>
                  <a:srgbClr val="2A1511"/>
                </a:solidFill>
              </a:rPr>
              <a:t>tmp</a:t>
            </a:r>
            <a:r>
              <a:rPr lang="en" altLang="zh-TW" sz="1600" dirty="0">
                <a:solidFill>
                  <a:srgbClr val="2A1511"/>
                </a:solidFill>
              </a:rPr>
              <a:t>/</a:t>
            </a:r>
            <a:r>
              <a:rPr lang="en" altLang="zh-TW" sz="1600" dirty="0" err="1">
                <a:solidFill>
                  <a:srgbClr val="2A1511"/>
                </a:solidFill>
              </a:rPr>
              <a:t>py_code</a:t>
            </a:r>
            <a:endParaRPr lang="en" altLang="zh-TW" sz="1600" dirty="0">
              <a:solidFill>
                <a:srgbClr val="2A151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10415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163B0B7F-A626-D345-9F57-87B97B194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TW" dirty="0"/>
              <a:t>docker-compose</a:t>
            </a:r>
            <a:endParaRPr kumimoji="1" lang="zh-TW" altLang="en-US" dirty="0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7370A810-F9EE-594C-B5A6-3691C715D8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step4-2 </a:t>
            </a:r>
            <a:r>
              <a:rPr lang="en" altLang="zh-TW" b="1" dirty="0"/>
              <a:t>docker-</a:t>
            </a:r>
            <a:r>
              <a:rPr lang="en" altLang="zh-TW" b="1" dirty="0" err="1"/>
              <a:t>compose.yml</a:t>
            </a:r>
            <a:r>
              <a:rPr lang="zh-TW" altLang="en-US" b="1" dirty="0"/>
              <a:t>常用模板參數介紹</a:t>
            </a:r>
          </a:p>
        </p:txBody>
      </p:sp>
      <p:sp>
        <p:nvSpPr>
          <p:cNvPr id="6" name="文字版面配置區 5">
            <a:extLst>
              <a:ext uri="{FF2B5EF4-FFF2-40B4-BE49-F238E27FC236}">
                <a16:creationId xmlns:a16="http://schemas.microsoft.com/office/drawing/2014/main" id="{01C73B2E-26C7-8A4A-8EAB-F4ABB848920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altLang="zh-TW" sz="1600" dirty="0"/>
              <a:t>Step</a:t>
            </a:r>
          </a:p>
          <a:p>
            <a:r>
              <a:rPr lang="en-US" altLang="zh-TW" sz="1600" dirty="0"/>
              <a:t>4</a:t>
            </a:r>
            <a:endParaRPr lang="zh-TW" altLang="en-US" sz="1600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72F1D19E-ECCD-42C2-A508-F8AE06DCF5E2}" type="slidenum">
              <a:rPr lang="en-US" altLang="zh-TW" smtClean="0"/>
              <a:pPr/>
              <a:t>55</a:t>
            </a:fld>
            <a:endParaRPr lang="en-US" altLang="zh-TW"/>
          </a:p>
        </p:txBody>
      </p:sp>
      <p:sp>
        <p:nvSpPr>
          <p:cNvPr id="12" name="內容版面配置區 11">
            <a:extLst>
              <a:ext uri="{FF2B5EF4-FFF2-40B4-BE49-F238E27FC236}">
                <a16:creationId xmlns:a16="http://schemas.microsoft.com/office/drawing/2014/main" id="{EEEDC811-2838-9D4A-AC24-6B12C044D33E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971568" y="1412776"/>
            <a:ext cx="7344848" cy="3744416"/>
          </a:xfrm>
        </p:spPr>
        <p:txBody>
          <a:bodyPr/>
          <a:lstStyle/>
          <a:p>
            <a:r>
              <a:rPr lang="en" altLang="zh-TW" sz="1600" b="1" dirty="0">
                <a:solidFill>
                  <a:srgbClr val="2A1511"/>
                </a:solidFill>
              </a:rPr>
              <a:t>command</a:t>
            </a:r>
            <a:r>
              <a:rPr lang="zh-TW" altLang="en" sz="1600" b="1" dirty="0">
                <a:solidFill>
                  <a:srgbClr val="2A1511"/>
                </a:solidFill>
              </a:rPr>
              <a:t>：</a:t>
            </a:r>
            <a:r>
              <a:rPr lang="zh-TW" altLang="en-US" sz="1600" b="1" dirty="0">
                <a:solidFill>
                  <a:srgbClr val="2A1511"/>
                </a:solidFill>
              </a:rPr>
              <a:t>容器開啟後默認執行的命令，類似</a:t>
            </a:r>
            <a:r>
              <a:rPr lang="en" altLang="zh-TW" b="1" dirty="0" err="1">
                <a:solidFill>
                  <a:srgbClr val="2A1511"/>
                </a:solidFill>
              </a:rPr>
              <a:t>dockerfile</a:t>
            </a:r>
            <a:r>
              <a:rPr lang="zh-TW" altLang="en-US" sz="1600" b="1" dirty="0">
                <a:solidFill>
                  <a:srgbClr val="2A1511"/>
                </a:solidFill>
              </a:rPr>
              <a:t>的</a:t>
            </a:r>
            <a:r>
              <a:rPr lang="en" altLang="zh-TW" b="1" dirty="0">
                <a:solidFill>
                  <a:srgbClr val="2A1511"/>
                </a:solidFill>
              </a:rPr>
              <a:t>CMD</a:t>
            </a:r>
            <a:endParaRPr lang="en" altLang="zh-TW" sz="1600" dirty="0">
              <a:solidFill>
                <a:srgbClr val="2A1511"/>
              </a:solidFill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94780CEE-9D36-4847-9B3C-493909A2C81C}"/>
              </a:ext>
            </a:extLst>
          </p:cNvPr>
          <p:cNvSpPr/>
          <p:nvPr/>
        </p:nvSpPr>
        <p:spPr>
          <a:xfrm>
            <a:off x="1043592" y="1791762"/>
            <a:ext cx="7056816" cy="3293422"/>
          </a:xfrm>
          <a:prstGeom prst="rect">
            <a:avLst/>
          </a:prstGeom>
          <a:solidFill>
            <a:schemeClr val="accent6">
              <a:lumMod val="85000"/>
            </a:schemeClr>
          </a:solidFill>
          <a:ln w="9525">
            <a:solidFill>
              <a:srgbClr val="2A151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" altLang="zh-TW" sz="1600" dirty="0">
                <a:solidFill>
                  <a:srgbClr val="2A1511"/>
                </a:solidFill>
              </a:rPr>
              <a:t>version: '3'</a:t>
            </a:r>
          </a:p>
          <a:p>
            <a:r>
              <a:rPr lang="en" altLang="zh-TW" sz="1600" dirty="0">
                <a:solidFill>
                  <a:srgbClr val="2A1511"/>
                </a:solidFill>
              </a:rPr>
              <a:t>services:</a:t>
            </a:r>
          </a:p>
          <a:p>
            <a:r>
              <a:rPr lang="en" altLang="zh-TW" sz="1600" dirty="0">
                <a:solidFill>
                  <a:srgbClr val="2A1511"/>
                </a:solidFill>
              </a:rPr>
              <a:t>  flask:</a:t>
            </a:r>
          </a:p>
          <a:p>
            <a:r>
              <a:rPr lang="en" altLang="zh-TW" sz="1600" dirty="0">
                <a:solidFill>
                  <a:srgbClr val="2A1511"/>
                </a:solidFill>
              </a:rPr>
              <a:t>    build:</a:t>
            </a:r>
          </a:p>
          <a:p>
            <a:r>
              <a:rPr lang="en" altLang="zh-TW" sz="1600" dirty="0">
                <a:solidFill>
                  <a:srgbClr val="2A1511"/>
                </a:solidFill>
              </a:rPr>
              <a:t>      context: ./</a:t>
            </a:r>
            <a:r>
              <a:rPr lang="en" altLang="zh-TW" sz="1600" dirty="0" err="1">
                <a:solidFill>
                  <a:srgbClr val="2A1511"/>
                </a:solidFill>
              </a:rPr>
              <a:t>dockerfile</a:t>
            </a:r>
            <a:endParaRPr lang="en" altLang="zh-TW" sz="1600" dirty="0">
              <a:solidFill>
                <a:srgbClr val="2A1511"/>
              </a:solidFill>
            </a:endParaRPr>
          </a:p>
          <a:p>
            <a:r>
              <a:rPr lang="en" altLang="zh-TW" sz="1600" dirty="0">
                <a:solidFill>
                  <a:srgbClr val="2A1511"/>
                </a:solidFill>
              </a:rPr>
              <a:t>      </a:t>
            </a:r>
            <a:r>
              <a:rPr lang="en" altLang="zh-TW" sz="1600" dirty="0" err="1">
                <a:solidFill>
                  <a:srgbClr val="2A1511"/>
                </a:solidFill>
              </a:rPr>
              <a:t>dockerfile</a:t>
            </a:r>
            <a:r>
              <a:rPr lang="en" altLang="zh-TW" sz="1600" dirty="0">
                <a:solidFill>
                  <a:srgbClr val="2A1511"/>
                </a:solidFill>
              </a:rPr>
              <a:t>: </a:t>
            </a:r>
            <a:r>
              <a:rPr lang="en" altLang="zh-TW" sz="1600" dirty="0" err="1">
                <a:solidFill>
                  <a:srgbClr val="2A1511"/>
                </a:solidFill>
              </a:rPr>
              <a:t>dockerfile</a:t>
            </a:r>
            <a:r>
              <a:rPr lang="en" altLang="zh-TW" sz="1600" dirty="0">
                <a:solidFill>
                  <a:srgbClr val="2A1511"/>
                </a:solidFill>
              </a:rPr>
              <a:t>-flask</a:t>
            </a:r>
          </a:p>
          <a:p>
            <a:r>
              <a:rPr lang="en" altLang="zh-TW" sz="1600" dirty="0">
                <a:solidFill>
                  <a:srgbClr val="2A1511"/>
                </a:solidFill>
              </a:rPr>
              <a:t>    </a:t>
            </a:r>
            <a:r>
              <a:rPr lang="en" altLang="zh-TW" sz="1600" dirty="0" err="1">
                <a:solidFill>
                  <a:srgbClr val="2A1511"/>
                </a:solidFill>
              </a:rPr>
              <a:t>container_name</a:t>
            </a:r>
            <a:r>
              <a:rPr lang="en" altLang="zh-TW" sz="1600" dirty="0">
                <a:solidFill>
                  <a:srgbClr val="2A1511"/>
                </a:solidFill>
              </a:rPr>
              <a:t>: </a:t>
            </a:r>
            <a:r>
              <a:rPr lang="en" altLang="zh-TW" sz="1600" dirty="0" err="1">
                <a:solidFill>
                  <a:srgbClr val="2A1511"/>
                </a:solidFill>
              </a:rPr>
              <a:t>flask_test</a:t>
            </a:r>
            <a:endParaRPr lang="en" altLang="zh-TW" sz="1600" dirty="0">
              <a:solidFill>
                <a:srgbClr val="2A1511"/>
              </a:solidFill>
            </a:endParaRPr>
          </a:p>
          <a:p>
            <a:r>
              <a:rPr lang="en" altLang="zh-TW" sz="1600" dirty="0">
                <a:solidFill>
                  <a:srgbClr val="2A1511"/>
                </a:solidFill>
              </a:rPr>
              <a:t>    restart: always</a:t>
            </a:r>
          </a:p>
          <a:p>
            <a:r>
              <a:rPr lang="en" altLang="zh-TW" sz="1600" dirty="0">
                <a:solidFill>
                  <a:srgbClr val="2A1511"/>
                </a:solidFill>
              </a:rPr>
              <a:t>    ports:</a:t>
            </a:r>
          </a:p>
          <a:p>
            <a:r>
              <a:rPr lang="en" altLang="zh-TW" sz="1600" dirty="0">
                <a:solidFill>
                  <a:srgbClr val="2A1511"/>
                </a:solidFill>
              </a:rPr>
              <a:t>      - "5000:5000"</a:t>
            </a:r>
          </a:p>
          <a:p>
            <a:r>
              <a:rPr lang="en" altLang="zh-TW" sz="1600" dirty="0">
                <a:solidFill>
                  <a:srgbClr val="2A1511"/>
                </a:solidFill>
              </a:rPr>
              <a:t>    volumes:</a:t>
            </a:r>
          </a:p>
          <a:p>
            <a:r>
              <a:rPr lang="en" altLang="zh-TW" sz="1600" dirty="0">
                <a:solidFill>
                  <a:srgbClr val="2A1511"/>
                </a:solidFill>
              </a:rPr>
              <a:t>      - ./code:/</a:t>
            </a:r>
            <a:r>
              <a:rPr lang="en" altLang="zh-TW" sz="1600" dirty="0" err="1">
                <a:solidFill>
                  <a:srgbClr val="2A1511"/>
                </a:solidFill>
              </a:rPr>
              <a:t>tmp</a:t>
            </a:r>
            <a:r>
              <a:rPr lang="en" altLang="zh-TW" sz="1600" dirty="0">
                <a:solidFill>
                  <a:srgbClr val="2A1511"/>
                </a:solidFill>
              </a:rPr>
              <a:t>/</a:t>
            </a:r>
            <a:r>
              <a:rPr lang="en" altLang="zh-TW" sz="1600" dirty="0" err="1">
                <a:solidFill>
                  <a:srgbClr val="2A1511"/>
                </a:solidFill>
              </a:rPr>
              <a:t>py_code</a:t>
            </a:r>
            <a:endParaRPr lang="en" altLang="zh-TW" sz="1600" dirty="0">
              <a:solidFill>
                <a:srgbClr val="2A1511"/>
              </a:solidFill>
            </a:endParaRPr>
          </a:p>
          <a:p>
            <a:r>
              <a:rPr lang="en" altLang="zh-TW" sz="1600" dirty="0">
                <a:solidFill>
                  <a:srgbClr val="2A1511"/>
                </a:solidFill>
              </a:rPr>
              <a:t>    command: python /</a:t>
            </a:r>
            <a:r>
              <a:rPr lang="en" altLang="zh-TW" sz="1600" dirty="0" err="1">
                <a:solidFill>
                  <a:srgbClr val="2A1511"/>
                </a:solidFill>
              </a:rPr>
              <a:t>tmp</a:t>
            </a:r>
            <a:r>
              <a:rPr lang="en" altLang="zh-TW" sz="1600" dirty="0">
                <a:solidFill>
                  <a:srgbClr val="2A1511"/>
                </a:solidFill>
              </a:rPr>
              <a:t>/</a:t>
            </a:r>
            <a:r>
              <a:rPr lang="en" altLang="zh-TW" sz="1600" dirty="0" err="1">
                <a:solidFill>
                  <a:srgbClr val="2A1511"/>
                </a:solidFill>
              </a:rPr>
              <a:t>py_code</a:t>
            </a:r>
            <a:r>
              <a:rPr lang="en" altLang="zh-TW" sz="1600" dirty="0">
                <a:solidFill>
                  <a:srgbClr val="2A1511"/>
                </a:solidFill>
              </a:rPr>
              <a:t>/</a:t>
            </a:r>
            <a:r>
              <a:rPr lang="en" altLang="zh-TW" sz="1600" dirty="0" err="1">
                <a:solidFill>
                  <a:srgbClr val="2A1511"/>
                </a:solidFill>
              </a:rPr>
              <a:t>app.py</a:t>
            </a:r>
            <a:endParaRPr lang="en" altLang="zh-TW" sz="1600" dirty="0">
              <a:solidFill>
                <a:srgbClr val="2A151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995071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163B0B7F-A626-D345-9F57-87B97B194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TW" dirty="0"/>
              <a:t>docker-compose</a:t>
            </a:r>
            <a:endParaRPr kumimoji="1" lang="zh-TW" altLang="en-US" dirty="0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7370A810-F9EE-594C-B5A6-3691C715D8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step4-3 </a:t>
            </a:r>
            <a:r>
              <a:rPr lang="en" altLang="zh-TW" b="1" dirty="0"/>
              <a:t>docker-compose</a:t>
            </a:r>
            <a:r>
              <a:rPr lang="zh-TW" altLang="en-US" b="1" dirty="0"/>
              <a:t>命令介紹</a:t>
            </a:r>
            <a:endParaRPr lang="zh-TW" altLang="en-US" dirty="0"/>
          </a:p>
        </p:txBody>
      </p:sp>
      <p:sp>
        <p:nvSpPr>
          <p:cNvPr id="6" name="文字版面配置區 5">
            <a:extLst>
              <a:ext uri="{FF2B5EF4-FFF2-40B4-BE49-F238E27FC236}">
                <a16:creationId xmlns:a16="http://schemas.microsoft.com/office/drawing/2014/main" id="{01C73B2E-26C7-8A4A-8EAB-F4ABB848920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altLang="zh-TW" sz="1600" dirty="0"/>
              <a:t>Step</a:t>
            </a:r>
          </a:p>
          <a:p>
            <a:r>
              <a:rPr lang="en-US" altLang="zh-TW" sz="1600" dirty="0"/>
              <a:t>4</a:t>
            </a:r>
            <a:endParaRPr lang="zh-TW" altLang="en-US" sz="1600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72F1D19E-ECCD-42C2-A508-F8AE06DCF5E2}" type="slidenum">
              <a:rPr lang="en-US" altLang="zh-TW" smtClean="0"/>
              <a:pPr/>
              <a:t>56</a:t>
            </a:fld>
            <a:endParaRPr lang="en-US" altLang="zh-TW"/>
          </a:p>
        </p:txBody>
      </p:sp>
      <p:sp>
        <p:nvSpPr>
          <p:cNvPr id="12" name="內容版面配置區 11">
            <a:extLst>
              <a:ext uri="{FF2B5EF4-FFF2-40B4-BE49-F238E27FC236}">
                <a16:creationId xmlns:a16="http://schemas.microsoft.com/office/drawing/2014/main" id="{EEEDC811-2838-9D4A-AC24-6B12C044D33E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971568" y="1412776"/>
            <a:ext cx="7344848" cy="4735556"/>
          </a:xfrm>
        </p:spPr>
        <p:txBody>
          <a:bodyPr/>
          <a:lstStyle/>
          <a:p>
            <a:pPr marL="0" indent="0">
              <a:buNone/>
            </a:pPr>
            <a:r>
              <a:rPr lang="en" altLang="zh-TW" sz="1600" b="1" dirty="0">
                <a:solidFill>
                  <a:srgbClr val="2A1511"/>
                </a:solidFill>
              </a:rPr>
              <a:t>docker-compose</a:t>
            </a:r>
            <a:r>
              <a:rPr lang="zh-TW" altLang="en-US" sz="1600" b="1" dirty="0">
                <a:solidFill>
                  <a:srgbClr val="2A1511"/>
                </a:solidFill>
              </a:rPr>
              <a:t>命令介紹</a:t>
            </a:r>
            <a:endParaRPr lang="en-US" altLang="zh-TW" sz="1600" b="1" dirty="0">
              <a:solidFill>
                <a:srgbClr val="2A1511"/>
              </a:solidFill>
            </a:endParaRPr>
          </a:p>
          <a:p>
            <a:pPr marL="0" indent="0">
              <a:buNone/>
            </a:pPr>
            <a:endParaRPr lang="en-US" altLang="zh-TW" sz="1600" b="1" dirty="0">
              <a:solidFill>
                <a:srgbClr val="2A1511"/>
              </a:solidFill>
            </a:endParaRPr>
          </a:p>
          <a:p>
            <a:pPr marL="0" indent="0">
              <a:buNone/>
            </a:pPr>
            <a:endParaRPr lang="en-US" altLang="zh-TW" sz="1600" b="1" dirty="0">
              <a:solidFill>
                <a:srgbClr val="2A1511"/>
              </a:solidFill>
            </a:endParaRPr>
          </a:p>
          <a:p>
            <a:pPr marL="0" indent="0">
              <a:buNone/>
            </a:pPr>
            <a:endParaRPr lang="en-US" altLang="zh-TW" sz="1600" b="1" dirty="0">
              <a:solidFill>
                <a:srgbClr val="2A1511"/>
              </a:solidFill>
            </a:endParaRPr>
          </a:p>
          <a:p>
            <a:pPr marL="0" indent="0">
              <a:buNone/>
            </a:pPr>
            <a:endParaRPr lang="en-US" altLang="zh-TW" sz="1600" b="1" dirty="0">
              <a:solidFill>
                <a:srgbClr val="2A1511"/>
              </a:solidFill>
            </a:endParaRPr>
          </a:p>
          <a:p>
            <a:pPr marL="0" indent="0">
              <a:buNone/>
            </a:pPr>
            <a:endParaRPr lang="en-US" altLang="zh-TW" sz="1600" b="1" dirty="0">
              <a:solidFill>
                <a:srgbClr val="2A1511"/>
              </a:solidFill>
            </a:endParaRPr>
          </a:p>
          <a:p>
            <a:pPr marL="0" indent="0">
              <a:buNone/>
            </a:pPr>
            <a:r>
              <a:rPr lang="zh-TW" altLang="en-US" sz="1600" b="1" dirty="0">
                <a:solidFill>
                  <a:srgbClr val="2A1511"/>
                </a:solidFill>
              </a:rPr>
              <a:t>連入</a:t>
            </a:r>
            <a:r>
              <a:rPr lang="en" altLang="zh-TW" sz="1600" b="1" dirty="0">
                <a:solidFill>
                  <a:srgbClr val="2A1511"/>
                </a:solidFill>
              </a:rPr>
              <a:t>container</a:t>
            </a:r>
            <a:r>
              <a:rPr lang="zh-TW" altLang="en" sz="1600" b="1" dirty="0">
                <a:solidFill>
                  <a:srgbClr val="2A1511"/>
                </a:solidFill>
              </a:rPr>
              <a:t>：</a:t>
            </a:r>
            <a:endParaRPr lang="en-US" altLang="zh-TW" sz="1600" b="1" dirty="0">
              <a:solidFill>
                <a:srgbClr val="2A1511"/>
              </a:solidFill>
            </a:endParaRPr>
          </a:p>
          <a:p>
            <a:r>
              <a:rPr lang="zh-TW" altLang="en-US" sz="1600" dirty="0">
                <a:solidFill>
                  <a:srgbClr val="2A1511"/>
                </a:solidFill>
              </a:rPr>
              <a:t>連入</a:t>
            </a:r>
            <a:r>
              <a:rPr lang="en" altLang="zh-TW" sz="1600" dirty="0">
                <a:solidFill>
                  <a:srgbClr val="2A1511"/>
                </a:solidFill>
              </a:rPr>
              <a:t>container</a:t>
            </a:r>
            <a:r>
              <a:rPr lang="zh-TW" altLang="en-US" sz="1600" dirty="0">
                <a:solidFill>
                  <a:srgbClr val="2A1511"/>
                </a:solidFill>
              </a:rPr>
              <a:t>的方式有兩種</a:t>
            </a:r>
          </a:p>
          <a:p>
            <a:pPr lvl="1"/>
            <a:r>
              <a:rPr lang="en" altLang="zh-TW" sz="1600" dirty="0">
                <a:solidFill>
                  <a:srgbClr val="2A1511"/>
                </a:solidFill>
              </a:rPr>
              <a:t>docker exec</a:t>
            </a:r>
          </a:p>
          <a:p>
            <a:pPr lvl="1"/>
            <a:r>
              <a:rPr lang="en" altLang="zh-TW" sz="1600" dirty="0">
                <a:solidFill>
                  <a:srgbClr val="2A1511"/>
                </a:solidFill>
              </a:rPr>
              <a:t>docker-compose exec</a:t>
            </a:r>
          </a:p>
          <a:p>
            <a:pPr marL="0" indent="0">
              <a:buNone/>
            </a:pPr>
            <a:endParaRPr lang="zh-TW" altLang="en" sz="1600" b="1" dirty="0">
              <a:solidFill>
                <a:srgbClr val="2A1511"/>
              </a:solidFill>
            </a:endParaRPr>
          </a:p>
          <a:p>
            <a:pPr marL="0" indent="0">
              <a:buNone/>
            </a:pPr>
            <a:endParaRPr lang="en" altLang="zh-TW" sz="1600" dirty="0">
              <a:solidFill>
                <a:srgbClr val="2A1511"/>
              </a:solidFill>
            </a:endParaRPr>
          </a:p>
          <a:p>
            <a:pPr marL="0" indent="0">
              <a:buNone/>
            </a:pPr>
            <a:r>
              <a:rPr lang="zh-TW" altLang="en-US" sz="1600" b="1" dirty="0">
                <a:solidFill>
                  <a:srgbClr val="2A1511"/>
                </a:solidFill>
              </a:rPr>
              <a:t>查看</a:t>
            </a:r>
            <a:r>
              <a:rPr lang="en-US" altLang="zh-TW" sz="1600" b="1" dirty="0">
                <a:solidFill>
                  <a:srgbClr val="2A1511"/>
                </a:solidFill>
              </a:rPr>
              <a:t>log</a:t>
            </a:r>
            <a:r>
              <a:rPr lang="zh-TW" altLang="en" sz="1600" b="1" dirty="0">
                <a:solidFill>
                  <a:srgbClr val="2A1511"/>
                </a:solidFill>
              </a:rPr>
              <a:t>：</a:t>
            </a:r>
            <a:endParaRPr lang="en-US" altLang="zh-TW" sz="1600" b="1" dirty="0">
              <a:solidFill>
                <a:srgbClr val="2A1511"/>
              </a:solidFill>
            </a:endParaRPr>
          </a:p>
          <a:p>
            <a:endParaRPr lang="en-US" altLang="zh-TW" sz="1600" b="1" dirty="0">
              <a:solidFill>
                <a:srgbClr val="2A1511"/>
              </a:solidFill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94780CEE-9D36-4847-9B3C-493909A2C81C}"/>
              </a:ext>
            </a:extLst>
          </p:cNvPr>
          <p:cNvSpPr/>
          <p:nvPr/>
        </p:nvSpPr>
        <p:spPr>
          <a:xfrm>
            <a:off x="1043592" y="1791762"/>
            <a:ext cx="7056816" cy="1277198"/>
          </a:xfrm>
          <a:prstGeom prst="rect">
            <a:avLst/>
          </a:prstGeom>
          <a:solidFill>
            <a:schemeClr val="accent6">
              <a:lumMod val="85000"/>
            </a:schemeClr>
          </a:solidFill>
          <a:ln w="9525">
            <a:solidFill>
              <a:srgbClr val="2A151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1600" dirty="0">
                <a:solidFill>
                  <a:srgbClr val="2A1511"/>
                </a:solidFill>
              </a:rPr>
              <a:t>開啟一個</a:t>
            </a:r>
            <a:r>
              <a:rPr lang="en" altLang="zh-TW" sz="1600" dirty="0">
                <a:solidFill>
                  <a:srgbClr val="2A1511"/>
                </a:solidFill>
              </a:rPr>
              <a:t>docker-compose</a:t>
            </a:r>
            <a:r>
              <a:rPr lang="zh-TW" altLang="en-US" sz="1600" dirty="0">
                <a:solidFill>
                  <a:srgbClr val="2A1511"/>
                </a:solidFill>
              </a:rPr>
              <a:t>應用</a:t>
            </a:r>
          </a:p>
          <a:p>
            <a:r>
              <a:rPr lang="en" altLang="zh-TW" sz="1600" b="1" dirty="0">
                <a:solidFill>
                  <a:srgbClr val="2A1511"/>
                </a:solidFill>
              </a:rPr>
              <a:t>docker-compose [-f </a:t>
            </a:r>
            <a:r>
              <a:rPr lang="zh-TW" altLang="en-US" sz="1600" b="1" dirty="0">
                <a:solidFill>
                  <a:srgbClr val="2A1511"/>
                </a:solidFill>
              </a:rPr>
              <a:t>位置</a:t>
            </a:r>
            <a:r>
              <a:rPr lang="en-US" altLang="zh-TW" sz="1600" b="1" dirty="0">
                <a:solidFill>
                  <a:srgbClr val="2A1511"/>
                </a:solidFill>
              </a:rPr>
              <a:t>/</a:t>
            </a:r>
            <a:r>
              <a:rPr lang="zh-TW" altLang="en-US" sz="1600" b="1" dirty="0">
                <a:solidFill>
                  <a:srgbClr val="2A1511"/>
                </a:solidFill>
              </a:rPr>
              <a:t>檔名</a:t>
            </a:r>
            <a:r>
              <a:rPr lang="en-US" altLang="zh-TW" sz="1600" b="1" dirty="0">
                <a:solidFill>
                  <a:srgbClr val="2A1511"/>
                </a:solidFill>
              </a:rPr>
              <a:t>] </a:t>
            </a:r>
            <a:r>
              <a:rPr lang="en" altLang="zh-TW" sz="1600" b="1" dirty="0">
                <a:solidFill>
                  <a:srgbClr val="2A1511"/>
                </a:solidFill>
              </a:rPr>
              <a:t>up [-d]</a:t>
            </a:r>
            <a:endParaRPr lang="en" altLang="zh-TW" sz="1600" dirty="0">
              <a:solidFill>
                <a:srgbClr val="2A1511"/>
              </a:solidFill>
            </a:endParaRPr>
          </a:p>
          <a:p>
            <a:r>
              <a:rPr lang="en" altLang="zh-TW" sz="1600" dirty="0">
                <a:solidFill>
                  <a:srgbClr val="2A1511"/>
                </a:solidFill>
              </a:rPr>
              <a:t>-f</a:t>
            </a:r>
            <a:r>
              <a:rPr lang="zh-TW" altLang="en" sz="1600" dirty="0">
                <a:solidFill>
                  <a:srgbClr val="2A1511"/>
                </a:solidFill>
              </a:rPr>
              <a:t>：</a:t>
            </a:r>
            <a:r>
              <a:rPr lang="zh-TW" altLang="en-US" sz="1600" dirty="0">
                <a:solidFill>
                  <a:srgbClr val="2A1511"/>
                </a:solidFill>
              </a:rPr>
              <a:t>指定</a:t>
            </a:r>
            <a:r>
              <a:rPr lang="en" altLang="zh-TW" sz="1600" dirty="0">
                <a:solidFill>
                  <a:srgbClr val="2A1511"/>
                </a:solidFill>
              </a:rPr>
              <a:t>docker-compose</a:t>
            </a:r>
            <a:r>
              <a:rPr lang="zh-TW" altLang="en-US" sz="1600" dirty="0">
                <a:solidFill>
                  <a:srgbClr val="2A1511"/>
                </a:solidFill>
              </a:rPr>
              <a:t>的名稱，當</a:t>
            </a:r>
            <a:r>
              <a:rPr lang="en" altLang="zh-TW" sz="1600" dirty="0">
                <a:solidFill>
                  <a:srgbClr val="2A1511"/>
                </a:solidFill>
              </a:rPr>
              <a:t>docker-compose</a:t>
            </a:r>
            <a:r>
              <a:rPr lang="zh-TW" altLang="en-US" sz="1600" dirty="0">
                <a:solidFill>
                  <a:srgbClr val="2A1511"/>
                </a:solidFill>
              </a:rPr>
              <a:t>的名稱不是預設值</a:t>
            </a:r>
            <a:r>
              <a:rPr lang="en-US" altLang="zh-TW" sz="1600" dirty="0">
                <a:solidFill>
                  <a:srgbClr val="2A1511"/>
                </a:solidFill>
              </a:rPr>
              <a:t>(</a:t>
            </a:r>
            <a:r>
              <a:rPr lang="en" altLang="zh-TW" sz="1600" dirty="0">
                <a:solidFill>
                  <a:srgbClr val="2A1511"/>
                </a:solidFill>
              </a:rPr>
              <a:t>docker-</a:t>
            </a:r>
            <a:r>
              <a:rPr lang="en" altLang="zh-TW" sz="1600" dirty="0" err="1">
                <a:solidFill>
                  <a:srgbClr val="2A1511"/>
                </a:solidFill>
              </a:rPr>
              <a:t>compose.yml</a:t>
            </a:r>
            <a:r>
              <a:rPr lang="en" altLang="zh-TW" sz="1600" dirty="0">
                <a:solidFill>
                  <a:srgbClr val="2A1511"/>
                </a:solidFill>
              </a:rPr>
              <a:t>)</a:t>
            </a:r>
            <a:r>
              <a:rPr lang="zh-TW" altLang="en-US" sz="1600" dirty="0">
                <a:solidFill>
                  <a:srgbClr val="2A1511"/>
                </a:solidFill>
              </a:rPr>
              <a:t>時，需使用</a:t>
            </a:r>
          </a:p>
          <a:p>
            <a:r>
              <a:rPr lang="en-US" altLang="zh-TW" sz="1600" dirty="0">
                <a:solidFill>
                  <a:srgbClr val="2A1511"/>
                </a:solidFill>
              </a:rPr>
              <a:t>-</a:t>
            </a:r>
            <a:r>
              <a:rPr lang="en" altLang="zh-TW" sz="1600" dirty="0">
                <a:solidFill>
                  <a:srgbClr val="2A1511"/>
                </a:solidFill>
              </a:rPr>
              <a:t>d</a:t>
            </a:r>
            <a:r>
              <a:rPr lang="zh-TW" altLang="en" sz="1600" dirty="0">
                <a:solidFill>
                  <a:srgbClr val="2A1511"/>
                </a:solidFill>
              </a:rPr>
              <a:t>：</a:t>
            </a:r>
            <a:r>
              <a:rPr lang="zh-TW" altLang="en-US" sz="1600" dirty="0">
                <a:solidFill>
                  <a:srgbClr val="2A1511"/>
                </a:solidFill>
              </a:rPr>
              <a:t>背景執行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E2D184C-CF58-1241-A072-D83FA3DBC33C}"/>
              </a:ext>
            </a:extLst>
          </p:cNvPr>
          <p:cNvSpPr/>
          <p:nvPr/>
        </p:nvSpPr>
        <p:spPr>
          <a:xfrm>
            <a:off x="1043576" y="4336499"/>
            <a:ext cx="7056816" cy="573181"/>
          </a:xfrm>
          <a:prstGeom prst="rect">
            <a:avLst/>
          </a:prstGeom>
          <a:solidFill>
            <a:schemeClr val="accent6">
              <a:lumMod val="85000"/>
            </a:schemeClr>
          </a:solidFill>
          <a:ln w="9525">
            <a:solidFill>
              <a:srgbClr val="2A151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" altLang="zh-TW" sz="1600" dirty="0">
                <a:solidFill>
                  <a:srgbClr val="2A1511"/>
                </a:solidFill>
              </a:rPr>
              <a:t>docker-compose exec</a:t>
            </a:r>
            <a:r>
              <a:rPr lang="zh-TW" altLang="en-US" sz="1600" dirty="0">
                <a:solidFill>
                  <a:srgbClr val="2A1511"/>
                </a:solidFill>
              </a:rPr>
              <a:t>範例：</a:t>
            </a:r>
          </a:p>
          <a:p>
            <a:r>
              <a:rPr lang="en" altLang="zh-TW" sz="1600" dirty="0">
                <a:solidFill>
                  <a:srgbClr val="2A1511"/>
                </a:solidFill>
              </a:rPr>
              <a:t>docker-compose exec &lt;service</a:t>
            </a:r>
            <a:r>
              <a:rPr lang="zh-TW" altLang="en-US" sz="1600" dirty="0">
                <a:solidFill>
                  <a:srgbClr val="2A1511"/>
                </a:solidFill>
              </a:rPr>
              <a:t>名稱</a:t>
            </a:r>
            <a:r>
              <a:rPr lang="en-US" altLang="zh-TW" sz="1600" dirty="0">
                <a:solidFill>
                  <a:srgbClr val="2A1511"/>
                </a:solidFill>
              </a:rPr>
              <a:t>&gt; &lt;</a:t>
            </a:r>
            <a:r>
              <a:rPr lang="zh-TW" altLang="en-US" sz="1600" dirty="0">
                <a:solidFill>
                  <a:srgbClr val="2A1511"/>
                </a:solidFill>
              </a:rPr>
              <a:t>命令</a:t>
            </a:r>
            <a:r>
              <a:rPr lang="en-US" altLang="zh-TW" sz="1600" dirty="0">
                <a:solidFill>
                  <a:srgbClr val="2A1511"/>
                </a:solidFill>
              </a:rPr>
              <a:t>&gt;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E6CFB32-699B-764F-AF15-ED6AB533373A}"/>
              </a:ext>
            </a:extLst>
          </p:cNvPr>
          <p:cNvSpPr/>
          <p:nvPr/>
        </p:nvSpPr>
        <p:spPr>
          <a:xfrm>
            <a:off x="1040645" y="5242415"/>
            <a:ext cx="7056816" cy="850881"/>
          </a:xfrm>
          <a:prstGeom prst="rect">
            <a:avLst/>
          </a:prstGeom>
          <a:solidFill>
            <a:schemeClr val="accent6">
              <a:lumMod val="85000"/>
            </a:schemeClr>
          </a:solidFill>
          <a:ln w="9525">
            <a:solidFill>
              <a:srgbClr val="2A151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" altLang="zh-TW" sz="1600" dirty="0">
                <a:solidFill>
                  <a:srgbClr val="2A1511"/>
                </a:solidFill>
              </a:rPr>
              <a:t>docker-compose logs</a:t>
            </a:r>
            <a:r>
              <a:rPr lang="zh-TW" altLang="en-US" sz="1600" dirty="0">
                <a:solidFill>
                  <a:srgbClr val="2A1511"/>
                </a:solidFill>
              </a:rPr>
              <a:t>範例：</a:t>
            </a:r>
          </a:p>
          <a:p>
            <a:r>
              <a:rPr lang="en" altLang="zh-TW" sz="1600" dirty="0">
                <a:solidFill>
                  <a:srgbClr val="2A1511"/>
                </a:solidFill>
              </a:rPr>
              <a:t>docker-compose logs &lt;</a:t>
            </a:r>
            <a:r>
              <a:rPr lang="zh-CN" altLang="en-US" sz="1600" dirty="0">
                <a:solidFill>
                  <a:srgbClr val="2A1511"/>
                </a:solidFill>
              </a:rPr>
              <a:t>參數</a:t>
            </a:r>
            <a:r>
              <a:rPr lang="en" altLang="zh-TW" sz="1600" dirty="0">
                <a:solidFill>
                  <a:srgbClr val="2A1511"/>
                </a:solidFill>
              </a:rPr>
              <a:t>&gt; &lt;service</a:t>
            </a:r>
            <a:r>
              <a:rPr lang="zh-TW" altLang="en-US" sz="1600" dirty="0">
                <a:solidFill>
                  <a:srgbClr val="2A1511"/>
                </a:solidFill>
              </a:rPr>
              <a:t>名稱</a:t>
            </a:r>
            <a:r>
              <a:rPr lang="en-US" altLang="zh-TW" sz="1600" dirty="0">
                <a:solidFill>
                  <a:srgbClr val="2A1511"/>
                </a:solidFill>
              </a:rPr>
              <a:t>&gt;</a:t>
            </a:r>
          </a:p>
          <a:p>
            <a:r>
              <a:rPr lang="en" altLang="zh-TW" sz="1600" dirty="0">
                <a:solidFill>
                  <a:srgbClr val="2A1511"/>
                </a:solidFill>
              </a:rPr>
              <a:t>-f, --follow</a:t>
            </a:r>
            <a:r>
              <a:rPr lang="zh-TW" altLang="en-US" sz="1600" dirty="0">
                <a:solidFill>
                  <a:srgbClr val="2A1511"/>
                </a:solidFill>
              </a:rPr>
              <a:t>：持續追蹤</a:t>
            </a:r>
            <a:r>
              <a:rPr lang="en-US" altLang="zh-TW" sz="1600" dirty="0">
                <a:solidFill>
                  <a:srgbClr val="2A1511"/>
                </a:solidFill>
              </a:rPr>
              <a:t>log</a:t>
            </a:r>
            <a:r>
              <a:rPr lang="zh-TW" altLang="en-US" sz="1600" dirty="0">
                <a:solidFill>
                  <a:srgbClr val="2A1511"/>
                </a:solidFill>
              </a:rPr>
              <a:t>。</a:t>
            </a:r>
            <a:endParaRPr lang="en" altLang="zh-TW" sz="1600" dirty="0">
              <a:solidFill>
                <a:srgbClr val="2A151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107304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163B0B7F-A626-D345-9F57-87B97B194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TW" dirty="0"/>
              <a:t>docker-compose</a:t>
            </a:r>
            <a:endParaRPr kumimoji="1" lang="zh-TW" altLang="en-US" dirty="0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7370A810-F9EE-594C-B5A6-3691C715D8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step4-3 </a:t>
            </a:r>
            <a:r>
              <a:rPr lang="en" altLang="zh-TW" b="1" dirty="0"/>
              <a:t>docker-compose</a:t>
            </a:r>
            <a:r>
              <a:rPr lang="zh-TW" altLang="en-US" b="1" dirty="0"/>
              <a:t>命令介紹</a:t>
            </a:r>
            <a:endParaRPr lang="zh-TW" altLang="en-US" dirty="0"/>
          </a:p>
        </p:txBody>
      </p:sp>
      <p:sp>
        <p:nvSpPr>
          <p:cNvPr id="6" name="文字版面配置區 5">
            <a:extLst>
              <a:ext uri="{FF2B5EF4-FFF2-40B4-BE49-F238E27FC236}">
                <a16:creationId xmlns:a16="http://schemas.microsoft.com/office/drawing/2014/main" id="{01C73B2E-26C7-8A4A-8EAB-F4ABB848920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altLang="zh-TW" sz="1600" dirty="0"/>
              <a:t>Step</a:t>
            </a:r>
          </a:p>
          <a:p>
            <a:r>
              <a:rPr lang="en-US" altLang="zh-TW" sz="1600" dirty="0"/>
              <a:t>4</a:t>
            </a:r>
            <a:endParaRPr lang="zh-TW" altLang="en-US" sz="1600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72F1D19E-ECCD-42C2-A508-F8AE06DCF5E2}" type="slidenum">
              <a:rPr lang="en-US" altLang="zh-TW" smtClean="0"/>
              <a:pPr/>
              <a:t>57</a:t>
            </a:fld>
            <a:endParaRPr lang="en-US" altLang="zh-TW"/>
          </a:p>
        </p:txBody>
      </p:sp>
      <p:sp>
        <p:nvSpPr>
          <p:cNvPr id="12" name="內容版面配置區 11">
            <a:extLst>
              <a:ext uri="{FF2B5EF4-FFF2-40B4-BE49-F238E27FC236}">
                <a16:creationId xmlns:a16="http://schemas.microsoft.com/office/drawing/2014/main" id="{EEEDC811-2838-9D4A-AC24-6B12C044D33E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971568" y="1412776"/>
            <a:ext cx="7344848" cy="473555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" altLang="zh-TW" sz="1600" b="1" dirty="0">
                <a:solidFill>
                  <a:srgbClr val="2A1511"/>
                </a:solidFill>
              </a:rPr>
              <a:t>docker-compose</a:t>
            </a:r>
            <a:r>
              <a:rPr lang="zh-TW" altLang="en-US" sz="1600" b="1" dirty="0">
                <a:solidFill>
                  <a:srgbClr val="2A1511"/>
                </a:solidFill>
              </a:rPr>
              <a:t>命令介紹</a:t>
            </a:r>
            <a:endParaRPr lang="en-US" altLang="zh-TW" sz="1600" b="1" dirty="0">
              <a:solidFill>
                <a:srgbClr val="2A1511"/>
              </a:solidFill>
            </a:endParaRPr>
          </a:p>
          <a:p>
            <a:pPr marL="0" indent="0">
              <a:buNone/>
            </a:pPr>
            <a:r>
              <a:rPr lang="zh-TW" altLang="en-US" sz="1600" dirty="0">
                <a:solidFill>
                  <a:srgbClr val="2A1511"/>
                </a:solidFill>
              </a:rPr>
              <a:t>開啟一個</a:t>
            </a:r>
            <a:r>
              <a:rPr lang="en" altLang="zh-TW" sz="1600" dirty="0">
                <a:solidFill>
                  <a:srgbClr val="2A1511"/>
                </a:solidFill>
              </a:rPr>
              <a:t>docker-compose</a:t>
            </a:r>
            <a:r>
              <a:rPr lang="zh-TW" altLang="en-US" sz="1600" dirty="0">
                <a:solidFill>
                  <a:srgbClr val="2A1511"/>
                </a:solidFill>
              </a:rPr>
              <a:t>應用</a:t>
            </a:r>
          </a:p>
          <a:p>
            <a:pPr marL="0" indent="0">
              <a:buNone/>
            </a:pPr>
            <a:endParaRPr lang="en-US" altLang="zh-TW" sz="1600" b="1" dirty="0">
              <a:solidFill>
                <a:srgbClr val="2A1511"/>
              </a:solidFill>
            </a:endParaRPr>
          </a:p>
          <a:p>
            <a:pPr marL="0" indent="0">
              <a:buNone/>
            </a:pPr>
            <a:endParaRPr lang="en-US" altLang="zh-TW" sz="1600" b="1" dirty="0">
              <a:solidFill>
                <a:srgbClr val="2A1511"/>
              </a:solidFill>
            </a:endParaRPr>
          </a:p>
          <a:p>
            <a:pPr marL="0" indent="0">
              <a:buNone/>
            </a:pPr>
            <a:endParaRPr lang="en-US" altLang="zh-TW" sz="1600" b="1" dirty="0">
              <a:solidFill>
                <a:srgbClr val="2A1511"/>
              </a:solidFill>
            </a:endParaRPr>
          </a:p>
          <a:p>
            <a:pPr marL="0" indent="0">
              <a:buNone/>
            </a:pPr>
            <a:endParaRPr lang="en-US" altLang="zh-TW" sz="1600" b="1" dirty="0">
              <a:solidFill>
                <a:srgbClr val="2A1511"/>
              </a:solidFill>
            </a:endParaRPr>
          </a:p>
          <a:p>
            <a:pPr marL="0" indent="0">
              <a:buNone/>
            </a:pPr>
            <a:r>
              <a:rPr lang="zh-TW" altLang="en-US" sz="1600" dirty="0">
                <a:solidFill>
                  <a:srgbClr val="2A1511"/>
                </a:solidFill>
              </a:rPr>
              <a:t>關閉現行的</a:t>
            </a:r>
            <a:r>
              <a:rPr lang="en" altLang="zh-TW" sz="1600" dirty="0">
                <a:solidFill>
                  <a:srgbClr val="2A1511"/>
                </a:solidFill>
              </a:rPr>
              <a:t>docker-compose</a:t>
            </a:r>
            <a:r>
              <a:rPr lang="zh-TW" altLang="en-US" sz="1600" dirty="0">
                <a:solidFill>
                  <a:srgbClr val="2A1511"/>
                </a:solidFill>
              </a:rPr>
              <a:t>應用</a:t>
            </a:r>
          </a:p>
          <a:p>
            <a:pPr marL="0" indent="0">
              <a:buNone/>
            </a:pPr>
            <a:endParaRPr lang="en-US" altLang="zh-TW" sz="1600" b="1" dirty="0">
              <a:solidFill>
                <a:srgbClr val="2A1511"/>
              </a:solidFill>
            </a:endParaRPr>
          </a:p>
          <a:p>
            <a:pPr marL="0" indent="0">
              <a:buNone/>
            </a:pPr>
            <a:endParaRPr lang="en-US" altLang="zh-TW" sz="1600" b="1" dirty="0">
              <a:solidFill>
                <a:srgbClr val="2A1511"/>
              </a:solidFill>
            </a:endParaRPr>
          </a:p>
          <a:p>
            <a:endParaRPr lang="en-US" altLang="zh-TW" sz="1600" b="1" dirty="0">
              <a:solidFill>
                <a:srgbClr val="2A1511"/>
              </a:solidFill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94780CEE-9D36-4847-9B3C-493909A2C81C}"/>
              </a:ext>
            </a:extLst>
          </p:cNvPr>
          <p:cNvSpPr/>
          <p:nvPr/>
        </p:nvSpPr>
        <p:spPr>
          <a:xfrm>
            <a:off x="1048710" y="2060848"/>
            <a:ext cx="7056816" cy="1061174"/>
          </a:xfrm>
          <a:prstGeom prst="rect">
            <a:avLst/>
          </a:prstGeom>
          <a:solidFill>
            <a:schemeClr val="accent6">
              <a:lumMod val="85000"/>
            </a:schemeClr>
          </a:solidFill>
          <a:ln w="9525">
            <a:solidFill>
              <a:srgbClr val="2A151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" altLang="zh-TW" sz="1600" b="1" dirty="0">
                <a:solidFill>
                  <a:srgbClr val="2A1511"/>
                </a:solidFill>
              </a:rPr>
              <a:t>docker-compose [-f </a:t>
            </a:r>
            <a:r>
              <a:rPr lang="zh-TW" altLang="en-US" sz="1600" b="1" dirty="0">
                <a:solidFill>
                  <a:srgbClr val="2A1511"/>
                </a:solidFill>
              </a:rPr>
              <a:t>位置</a:t>
            </a:r>
            <a:r>
              <a:rPr lang="en-US" altLang="zh-TW" sz="1600" b="1" dirty="0">
                <a:solidFill>
                  <a:srgbClr val="2A1511"/>
                </a:solidFill>
              </a:rPr>
              <a:t>/</a:t>
            </a:r>
            <a:r>
              <a:rPr lang="zh-TW" altLang="en-US" sz="1600" b="1" dirty="0">
                <a:solidFill>
                  <a:srgbClr val="2A1511"/>
                </a:solidFill>
              </a:rPr>
              <a:t>檔名</a:t>
            </a:r>
            <a:r>
              <a:rPr lang="en-US" altLang="zh-TW" sz="1600" b="1" dirty="0">
                <a:solidFill>
                  <a:srgbClr val="2A1511"/>
                </a:solidFill>
              </a:rPr>
              <a:t>] </a:t>
            </a:r>
            <a:r>
              <a:rPr lang="en" altLang="zh-TW" sz="1600" b="1" dirty="0">
                <a:solidFill>
                  <a:srgbClr val="2A1511"/>
                </a:solidFill>
              </a:rPr>
              <a:t>up [-d]</a:t>
            </a:r>
            <a:endParaRPr lang="en" altLang="zh-TW" sz="1600" dirty="0">
              <a:solidFill>
                <a:srgbClr val="2A1511"/>
              </a:solidFill>
            </a:endParaRPr>
          </a:p>
          <a:p>
            <a:r>
              <a:rPr lang="en" altLang="zh-TW" sz="1600" dirty="0">
                <a:solidFill>
                  <a:srgbClr val="2A1511"/>
                </a:solidFill>
              </a:rPr>
              <a:t>-f</a:t>
            </a:r>
            <a:r>
              <a:rPr lang="zh-TW" altLang="en" sz="1600" dirty="0">
                <a:solidFill>
                  <a:srgbClr val="2A1511"/>
                </a:solidFill>
              </a:rPr>
              <a:t>：</a:t>
            </a:r>
            <a:r>
              <a:rPr lang="zh-TW" altLang="en-US" sz="1600" dirty="0">
                <a:solidFill>
                  <a:srgbClr val="2A1511"/>
                </a:solidFill>
              </a:rPr>
              <a:t>指定</a:t>
            </a:r>
            <a:r>
              <a:rPr lang="en" altLang="zh-TW" sz="1600" dirty="0">
                <a:solidFill>
                  <a:srgbClr val="2A1511"/>
                </a:solidFill>
              </a:rPr>
              <a:t>docker-compose</a:t>
            </a:r>
            <a:r>
              <a:rPr lang="zh-TW" altLang="en-US" sz="1600" dirty="0">
                <a:solidFill>
                  <a:srgbClr val="2A1511"/>
                </a:solidFill>
              </a:rPr>
              <a:t>的名稱，當</a:t>
            </a:r>
            <a:r>
              <a:rPr lang="en" altLang="zh-TW" sz="1600" dirty="0">
                <a:solidFill>
                  <a:srgbClr val="2A1511"/>
                </a:solidFill>
              </a:rPr>
              <a:t>docker-compose</a:t>
            </a:r>
            <a:r>
              <a:rPr lang="zh-TW" altLang="en-US" sz="1600" dirty="0">
                <a:solidFill>
                  <a:srgbClr val="2A1511"/>
                </a:solidFill>
              </a:rPr>
              <a:t>的名稱不是預設值</a:t>
            </a:r>
            <a:r>
              <a:rPr lang="en-US" altLang="zh-TW" sz="1600" dirty="0">
                <a:solidFill>
                  <a:srgbClr val="2A1511"/>
                </a:solidFill>
              </a:rPr>
              <a:t>(</a:t>
            </a:r>
            <a:r>
              <a:rPr lang="en" altLang="zh-TW" sz="1600" dirty="0">
                <a:solidFill>
                  <a:srgbClr val="2A1511"/>
                </a:solidFill>
              </a:rPr>
              <a:t>docker-</a:t>
            </a:r>
            <a:r>
              <a:rPr lang="en" altLang="zh-TW" sz="1600" dirty="0" err="1">
                <a:solidFill>
                  <a:srgbClr val="2A1511"/>
                </a:solidFill>
              </a:rPr>
              <a:t>compose.yml</a:t>
            </a:r>
            <a:r>
              <a:rPr lang="en" altLang="zh-TW" sz="1600" dirty="0">
                <a:solidFill>
                  <a:srgbClr val="2A1511"/>
                </a:solidFill>
              </a:rPr>
              <a:t>)</a:t>
            </a:r>
            <a:r>
              <a:rPr lang="zh-TW" altLang="en-US" sz="1600" dirty="0">
                <a:solidFill>
                  <a:srgbClr val="2A1511"/>
                </a:solidFill>
              </a:rPr>
              <a:t>時，需使用</a:t>
            </a:r>
          </a:p>
          <a:p>
            <a:r>
              <a:rPr lang="en-US" altLang="zh-TW" sz="1600" dirty="0">
                <a:solidFill>
                  <a:srgbClr val="2A1511"/>
                </a:solidFill>
              </a:rPr>
              <a:t>-</a:t>
            </a:r>
            <a:r>
              <a:rPr lang="en" altLang="zh-TW" sz="1600" dirty="0">
                <a:solidFill>
                  <a:srgbClr val="2A1511"/>
                </a:solidFill>
              </a:rPr>
              <a:t>d</a:t>
            </a:r>
            <a:r>
              <a:rPr lang="zh-TW" altLang="en" sz="1600" dirty="0">
                <a:solidFill>
                  <a:srgbClr val="2A1511"/>
                </a:solidFill>
              </a:rPr>
              <a:t>：</a:t>
            </a:r>
            <a:r>
              <a:rPr lang="zh-TW" altLang="en-US" sz="1600" dirty="0">
                <a:solidFill>
                  <a:srgbClr val="2A1511"/>
                </a:solidFill>
              </a:rPr>
              <a:t>背景執行</a:t>
            </a:r>
            <a:endParaRPr lang="en-US" altLang="zh-TW" sz="1600" dirty="0">
              <a:solidFill>
                <a:srgbClr val="2A1511"/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30343AEE-CD95-E54C-AA71-DCAEFAB59641}"/>
              </a:ext>
            </a:extLst>
          </p:cNvPr>
          <p:cNvSpPr/>
          <p:nvPr/>
        </p:nvSpPr>
        <p:spPr>
          <a:xfrm>
            <a:off x="1048710" y="3621087"/>
            <a:ext cx="7056816" cy="864096"/>
          </a:xfrm>
          <a:prstGeom prst="rect">
            <a:avLst/>
          </a:prstGeom>
          <a:solidFill>
            <a:schemeClr val="accent6">
              <a:lumMod val="85000"/>
            </a:schemeClr>
          </a:solidFill>
          <a:ln w="9525">
            <a:solidFill>
              <a:srgbClr val="2A151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" altLang="zh-TW" sz="1600" b="1" dirty="0">
                <a:solidFill>
                  <a:srgbClr val="2A1511"/>
                </a:solidFill>
              </a:rPr>
              <a:t>docker-compose [-f </a:t>
            </a:r>
            <a:r>
              <a:rPr lang="zh-TW" altLang="en-US" sz="1600" b="1" dirty="0">
                <a:solidFill>
                  <a:srgbClr val="2A1511"/>
                </a:solidFill>
              </a:rPr>
              <a:t>位置</a:t>
            </a:r>
            <a:r>
              <a:rPr lang="en-US" altLang="zh-TW" sz="1600" b="1" dirty="0">
                <a:solidFill>
                  <a:srgbClr val="2A1511"/>
                </a:solidFill>
              </a:rPr>
              <a:t>/</a:t>
            </a:r>
            <a:r>
              <a:rPr lang="zh-TW" altLang="en-US" sz="1600" b="1" dirty="0">
                <a:solidFill>
                  <a:srgbClr val="2A1511"/>
                </a:solidFill>
              </a:rPr>
              <a:t>檔名</a:t>
            </a:r>
            <a:r>
              <a:rPr lang="en-US" altLang="zh-TW" sz="1600" b="1" dirty="0">
                <a:solidFill>
                  <a:srgbClr val="2A1511"/>
                </a:solidFill>
              </a:rPr>
              <a:t>]</a:t>
            </a:r>
            <a:r>
              <a:rPr lang="zh-TW" altLang="en-US" sz="1600" b="1" dirty="0">
                <a:solidFill>
                  <a:srgbClr val="2A1511"/>
                </a:solidFill>
              </a:rPr>
              <a:t> </a:t>
            </a:r>
            <a:r>
              <a:rPr lang="en" altLang="zh-TW" sz="1600" b="1" dirty="0">
                <a:solidFill>
                  <a:srgbClr val="2A1511"/>
                </a:solidFill>
              </a:rPr>
              <a:t>down</a:t>
            </a:r>
          </a:p>
          <a:p>
            <a:r>
              <a:rPr lang="zh-TW" altLang="en-US" sz="1600" dirty="0">
                <a:solidFill>
                  <a:srgbClr val="2A1511"/>
                </a:solidFill>
              </a:rPr>
              <a:t>注意：</a:t>
            </a:r>
            <a:r>
              <a:rPr lang="en" altLang="zh-TW" sz="1600" dirty="0">
                <a:solidFill>
                  <a:srgbClr val="2A1511"/>
                </a:solidFill>
              </a:rPr>
              <a:t>docker-compose up</a:t>
            </a:r>
            <a:r>
              <a:rPr lang="zh-TW" altLang="en-US" sz="1600" dirty="0">
                <a:solidFill>
                  <a:srgbClr val="2A1511"/>
                </a:solidFill>
              </a:rPr>
              <a:t>與</a:t>
            </a:r>
            <a:r>
              <a:rPr lang="en" altLang="zh-TW" sz="1600" dirty="0">
                <a:solidFill>
                  <a:srgbClr val="2A1511"/>
                </a:solidFill>
              </a:rPr>
              <a:t>down </a:t>
            </a:r>
            <a:r>
              <a:rPr lang="zh-TW" altLang="en-US" sz="1600" dirty="0">
                <a:solidFill>
                  <a:srgbClr val="2A1511"/>
                </a:solidFill>
              </a:rPr>
              <a:t>建議在</a:t>
            </a:r>
            <a:r>
              <a:rPr lang="en" altLang="zh-TW" sz="1600" dirty="0">
                <a:solidFill>
                  <a:srgbClr val="2A1511"/>
                </a:solidFill>
              </a:rPr>
              <a:t>docker-</a:t>
            </a:r>
            <a:r>
              <a:rPr lang="en" altLang="zh-TW" sz="1600" dirty="0" err="1">
                <a:solidFill>
                  <a:srgbClr val="2A1511"/>
                </a:solidFill>
              </a:rPr>
              <a:t>compose.yml</a:t>
            </a:r>
            <a:r>
              <a:rPr lang="zh-TW" altLang="en-US" sz="1600" dirty="0">
                <a:solidFill>
                  <a:srgbClr val="2A1511"/>
                </a:solidFill>
              </a:rPr>
              <a:t>的同一層進行操作，不同層需使用 </a:t>
            </a:r>
            <a:r>
              <a:rPr lang="en-US" altLang="zh-TW" sz="1600" dirty="0">
                <a:solidFill>
                  <a:srgbClr val="2A1511"/>
                </a:solidFill>
              </a:rPr>
              <a:t>-</a:t>
            </a:r>
            <a:r>
              <a:rPr lang="en" altLang="zh-TW" sz="1600" dirty="0">
                <a:solidFill>
                  <a:srgbClr val="2A1511"/>
                </a:solidFill>
              </a:rPr>
              <a:t>f </a:t>
            </a:r>
            <a:r>
              <a:rPr lang="zh-TW" altLang="en-US" sz="1600" dirty="0">
                <a:solidFill>
                  <a:srgbClr val="2A1511"/>
                </a:solidFill>
              </a:rPr>
              <a:t>參數指定檔名及位置</a:t>
            </a:r>
            <a:endParaRPr lang="en-US" altLang="zh-TW" sz="1600" dirty="0">
              <a:solidFill>
                <a:srgbClr val="2A151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068863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163B0B7F-A626-D345-9F57-87B97B194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TW" dirty="0"/>
              <a:t>docker-compose</a:t>
            </a:r>
            <a:endParaRPr kumimoji="1" lang="zh-TW" altLang="en-US" dirty="0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7370A810-F9EE-594C-B5A6-3691C715D8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step4-3 </a:t>
            </a:r>
            <a:r>
              <a:rPr lang="en" altLang="zh-TW" b="1" dirty="0"/>
              <a:t>docker-compose</a:t>
            </a:r>
            <a:r>
              <a:rPr lang="zh-TW" altLang="en-US" b="1" dirty="0"/>
              <a:t>命令介紹</a:t>
            </a:r>
            <a:endParaRPr lang="zh-TW" altLang="en-US" dirty="0"/>
          </a:p>
        </p:txBody>
      </p:sp>
      <p:sp>
        <p:nvSpPr>
          <p:cNvPr id="6" name="文字版面配置區 5">
            <a:extLst>
              <a:ext uri="{FF2B5EF4-FFF2-40B4-BE49-F238E27FC236}">
                <a16:creationId xmlns:a16="http://schemas.microsoft.com/office/drawing/2014/main" id="{01C73B2E-26C7-8A4A-8EAB-F4ABB848920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altLang="zh-TW" sz="1600" dirty="0"/>
              <a:t>Step</a:t>
            </a:r>
          </a:p>
          <a:p>
            <a:r>
              <a:rPr lang="en-US" altLang="zh-TW" sz="1600" dirty="0"/>
              <a:t>4</a:t>
            </a:r>
            <a:endParaRPr lang="zh-TW" altLang="en-US" sz="1600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72F1D19E-ECCD-42C2-A508-F8AE06DCF5E2}" type="slidenum">
              <a:rPr lang="en-US" altLang="zh-TW" smtClean="0"/>
              <a:pPr/>
              <a:t>58</a:t>
            </a:fld>
            <a:endParaRPr lang="en-US" altLang="zh-TW"/>
          </a:p>
        </p:txBody>
      </p:sp>
      <p:sp>
        <p:nvSpPr>
          <p:cNvPr id="12" name="內容版面配置區 11">
            <a:extLst>
              <a:ext uri="{FF2B5EF4-FFF2-40B4-BE49-F238E27FC236}">
                <a16:creationId xmlns:a16="http://schemas.microsoft.com/office/drawing/2014/main" id="{EEEDC811-2838-9D4A-AC24-6B12C044D33E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971568" y="1412776"/>
            <a:ext cx="7344848" cy="473555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1600" b="1" dirty="0">
                <a:solidFill>
                  <a:srgbClr val="2A1511"/>
                </a:solidFill>
              </a:rPr>
              <a:t>連入</a:t>
            </a:r>
            <a:r>
              <a:rPr lang="en" altLang="zh-TW" sz="1600" b="1" dirty="0">
                <a:solidFill>
                  <a:srgbClr val="2A1511"/>
                </a:solidFill>
              </a:rPr>
              <a:t>container</a:t>
            </a:r>
            <a:r>
              <a:rPr lang="zh-TW" altLang="en" sz="1600" b="1" dirty="0">
                <a:solidFill>
                  <a:srgbClr val="2A1511"/>
                </a:solidFill>
              </a:rPr>
              <a:t>：</a:t>
            </a:r>
            <a:endParaRPr lang="en-US" altLang="zh-TW" sz="1600" b="1" dirty="0">
              <a:solidFill>
                <a:srgbClr val="2A1511"/>
              </a:solidFill>
            </a:endParaRPr>
          </a:p>
          <a:p>
            <a:r>
              <a:rPr lang="zh-TW" altLang="en-US" sz="1600" dirty="0">
                <a:solidFill>
                  <a:srgbClr val="2A1511"/>
                </a:solidFill>
              </a:rPr>
              <a:t>連入</a:t>
            </a:r>
            <a:r>
              <a:rPr lang="en" altLang="zh-TW" sz="1600" dirty="0">
                <a:solidFill>
                  <a:srgbClr val="2A1511"/>
                </a:solidFill>
              </a:rPr>
              <a:t>container</a:t>
            </a:r>
            <a:r>
              <a:rPr lang="zh-TW" altLang="en-US" sz="1600" dirty="0">
                <a:solidFill>
                  <a:srgbClr val="2A1511"/>
                </a:solidFill>
              </a:rPr>
              <a:t>的方式有兩種</a:t>
            </a:r>
          </a:p>
          <a:p>
            <a:pPr lvl="1"/>
            <a:r>
              <a:rPr lang="en" altLang="zh-TW" sz="1600" dirty="0">
                <a:solidFill>
                  <a:srgbClr val="2A1511"/>
                </a:solidFill>
              </a:rPr>
              <a:t>docker exec</a:t>
            </a:r>
          </a:p>
          <a:p>
            <a:pPr lvl="1"/>
            <a:r>
              <a:rPr lang="en" altLang="zh-TW" sz="1600" dirty="0">
                <a:solidFill>
                  <a:srgbClr val="2A1511"/>
                </a:solidFill>
              </a:rPr>
              <a:t>docker-compose exec</a:t>
            </a:r>
          </a:p>
          <a:p>
            <a:pPr marL="0" indent="0">
              <a:buNone/>
            </a:pPr>
            <a:endParaRPr lang="en" altLang="zh-TW" sz="1600" dirty="0">
              <a:solidFill>
                <a:srgbClr val="2A1511"/>
              </a:solidFill>
            </a:endParaRPr>
          </a:p>
          <a:p>
            <a:pPr marL="0" indent="0">
              <a:buNone/>
            </a:pPr>
            <a:endParaRPr lang="en" altLang="zh-TW" sz="1600" dirty="0">
              <a:solidFill>
                <a:srgbClr val="2A1511"/>
              </a:solidFill>
            </a:endParaRPr>
          </a:p>
          <a:p>
            <a:pPr marL="0" indent="0">
              <a:buNone/>
            </a:pPr>
            <a:endParaRPr lang="en" altLang="zh-TW" sz="1600" dirty="0">
              <a:solidFill>
                <a:srgbClr val="2A1511"/>
              </a:solidFill>
            </a:endParaRPr>
          </a:p>
          <a:p>
            <a:pPr marL="0" indent="0">
              <a:buNone/>
            </a:pPr>
            <a:r>
              <a:rPr lang="zh-TW" altLang="en-US" sz="1600" b="1" dirty="0">
                <a:solidFill>
                  <a:srgbClr val="2A1511"/>
                </a:solidFill>
              </a:rPr>
              <a:t>查看</a:t>
            </a:r>
            <a:r>
              <a:rPr lang="en-US" altLang="zh-TW" sz="1600" b="1" dirty="0">
                <a:solidFill>
                  <a:srgbClr val="2A1511"/>
                </a:solidFill>
              </a:rPr>
              <a:t>log</a:t>
            </a:r>
            <a:r>
              <a:rPr lang="zh-TW" altLang="en" sz="1600" b="1" dirty="0">
                <a:solidFill>
                  <a:srgbClr val="2A1511"/>
                </a:solidFill>
              </a:rPr>
              <a:t>：</a:t>
            </a:r>
            <a:endParaRPr lang="en-US" altLang="zh-TW" sz="1600" b="1" dirty="0">
              <a:solidFill>
                <a:srgbClr val="2A1511"/>
              </a:solidFill>
            </a:endParaRPr>
          </a:p>
          <a:p>
            <a:endParaRPr lang="en-US" altLang="zh-TW" sz="1600" b="1" dirty="0">
              <a:solidFill>
                <a:srgbClr val="2A1511"/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242B8ED4-7CFB-5D44-A5C0-CA0E8B36CC53}"/>
              </a:ext>
            </a:extLst>
          </p:cNvPr>
          <p:cNvSpPr/>
          <p:nvPr/>
        </p:nvSpPr>
        <p:spPr>
          <a:xfrm>
            <a:off x="971568" y="2636912"/>
            <a:ext cx="7056816" cy="573181"/>
          </a:xfrm>
          <a:prstGeom prst="rect">
            <a:avLst/>
          </a:prstGeom>
          <a:solidFill>
            <a:schemeClr val="accent6">
              <a:lumMod val="85000"/>
            </a:schemeClr>
          </a:solidFill>
          <a:ln w="9525">
            <a:solidFill>
              <a:srgbClr val="2A151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" altLang="zh-TW" sz="1600" dirty="0">
                <a:solidFill>
                  <a:srgbClr val="2A1511"/>
                </a:solidFill>
              </a:rPr>
              <a:t>docker-compose exec</a:t>
            </a:r>
            <a:r>
              <a:rPr lang="zh-TW" altLang="en-US" sz="1600" dirty="0">
                <a:solidFill>
                  <a:srgbClr val="2A1511"/>
                </a:solidFill>
              </a:rPr>
              <a:t>範例：</a:t>
            </a:r>
          </a:p>
          <a:p>
            <a:r>
              <a:rPr lang="en" altLang="zh-TW" sz="1600" dirty="0">
                <a:solidFill>
                  <a:srgbClr val="2A1511"/>
                </a:solidFill>
              </a:rPr>
              <a:t>docker-compose exec &lt;service</a:t>
            </a:r>
            <a:r>
              <a:rPr lang="zh-TW" altLang="en-US" sz="1600" dirty="0">
                <a:solidFill>
                  <a:srgbClr val="2A1511"/>
                </a:solidFill>
              </a:rPr>
              <a:t>名稱</a:t>
            </a:r>
            <a:r>
              <a:rPr lang="en-US" altLang="zh-TW" sz="1600" dirty="0">
                <a:solidFill>
                  <a:srgbClr val="2A1511"/>
                </a:solidFill>
              </a:rPr>
              <a:t>&gt; &lt;</a:t>
            </a:r>
            <a:r>
              <a:rPr lang="zh-TW" altLang="en-US" sz="1600" dirty="0">
                <a:solidFill>
                  <a:srgbClr val="2A1511"/>
                </a:solidFill>
              </a:rPr>
              <a:t>命令</a:t>
            </a:r>
            <a:r>
              <a:rPr lang="en-US" altLang="zh-TW" sz="1600" dirty="0">
                <a:solidFill>
                  <a:srgbClr val="2A1511"/>
                </a:solidFill>
              </a:rPr>
              <a:t>&gt;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EEBC6C27-1364-8049-A800-5A144F85ED8C}"/>
              </a:ext>
            </a:extLst>
          </p:cNvPr>
          <p:cNvSpPr/>
          <p:nvPr/>
        </p:nvSpPr>
        <p:spPr>
          <a:xfrm>
            <a:off x="971568" y="3861048"/>
            <a:ext cx="7056816" cy="850881"/>
          </a:xfrm>
          <a:prstGeom prst="rect">
            <a:avLst/>
          </a:prstGeom>
          <a:solidFill>
            <a:schemeClr val="accent6">
              <a:lumMod val="85000"/>
            </a:schemeClr>
          </a:solidFill>
          <a:ln w="9525">
            <a:solidFill>
              <a:srgbClr val="2A151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" altLang="zh-TW" sz="1600" dirty="0">
                <a:solidFill>
                  <a:srgbClr val="2A1511"/>
                </a:solidFill>
              </a:rPr>
              <a:t>docker-compose logs</a:t>
            </a:r>
            <a:r>
              <a:rPr lang="zh-TW" altLang="en-US" sz="1600" dirty="0">
                <a:solidFill>
                  <a:srgbClr val="2A1511"/>
                </a:solidFill>
              </a:rPr>
              <a:t>範例：</a:t>
            </a:r>
          </a:p>
          <a:p>
            <a:r>
              <a:rPr lang="en" altLang="zh-TW" sz="1600" dirty="0">
                <a:solidFill>
                  <a:srgbClr val="2A1511"/>
                </a:solidFill>
              </a:rPr>
              <a:t>docker-compose logs &lt;</a:t>
            </a:r>
            <a:r>
              <a:rPr lang="zh-CN" altLang="en-US" sz="1600" dirty="0">
                <a:solidFill>
                  <a:srgbClr val="2A1511"/>
                </a:solidFill>
              </a:rPr>
              <a:t>參數</a:t>
            </a:r>
            <a:r>
              <a:rPr lang="en" altLang="zh-TW" sz="1600" dirty="0">
                <a:solidFill>
                  <a:srgbClr val="2A1511"/>
                </a:solidFill>
              </a:rPr>
              <a:t>&gt; &lt;service</a:t>
            </a:r>
            <a:r>
              <a:rPr lang="zh-TW" altLang="en-US" sz="1600" dirty="0">
                <a:solidFill>
                  <a:srgbClr val="2A1511"/>
                </a:solidFill>
              </a:rPr>
              <a:t>名稱</a:t>
            </a:r>
            <a:r>
              <a:rPr lang="en-US" altLang="zh-TW" sz="1600" dirty="0">
                <a:solidFill>
                  <a:srgbClr val="2A1511"/>
                </a:solidFill>
              </a:rPr>
              <a:t>&gt;</a:t>
            </a:r>
          </a:p>
          <a:p>
            <a:r>
              <a:rPr lang="en" altLang="zh-TW" sz="1600" dirty="0">
                <a:solidFill>
                  <a:srgbClr val="2A1511"/>
                </a:solidFill>
              </a:rPr>
              <a:t>-f, --follow</a:t>
            </a:r>
            <a:r>
              <a:rPr lang="zh-TW" altLang="en-US" sz="1600" dirty="0">
                <a:solidFill>
                  <a:srgbClr val="2A1511"/>
                </a:solidFill>
              </a:rPr>
              <a:t>：持續追蹤</a:t>
            </a:r>
            <a:r>
              <a:rPr lang="en-US" altLang="zh-TW" sz="1600" dirty="0">
                <a:solidFill>
                  <a:srgbClr val="2A1511"/>
                </a:solidFill>
              </a:rPr>
              <a:t>log</a:t>
            </a:r>
            <a:r>
              <a:rPr lang="zh-TW" altLang="en-US" sz="1600" dirty="0">
                <a:solidFill>
                  <a:srgbClr val="2A1511"/>
                </a:solidFill>
              </a:rPr>
              <a:t>。</a:t>
            </a:r>
            <a:endParaRPr lang="en" altLang="zh-TW" sz="1600" dirty="0">
              <a:solidFill>
                <a:srgbClr val="2A151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566827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163B0B7F-A626-D345-9F57-87B97B194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TW" dirty="0"/>
              <a:t>docker-compose</a:t>
            </a:r>
            <a:endParaRPr kumimoji="1" lang="zh-TW" altLang="en-US" dirty="0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7370A810-F9EE-594C-B5A6-3691C715D8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step4-4 </a:t>
            </a:r>
            <a:r>
              <a:rPr kumimoji="1" lang="zh-CN" altLang="en-US" dirty="0"/>
              <a:t>嘗試自己的第一個</a:t>
            </a:r>
            <a:r>
              <a:rPr kumimoji="1" lang="en-US" altLang="zh-CN" dirty="0"/>
              <a:t>docker-compose</a:t>
            </a:r>
            <a:r>
              <a:rPr kumimoji="1" lang="zh-CN" altLang="en-US" dirty="0"/>
              <a:t>吧！！</a:t>
            </a:r>
            <a:endParaRPr lang="zh-TW" altLang="en-US" dirty="0"/>
          </a:p>
        </p:txBody>
      </p:sp>
      <p:sp>
        <p:nvSpPr>
          <p:cNvPr id="6" name="文字版面配置區 5">
            <a:extLst>
              <a:ext uri="{FF2B5EF4-FFF2-40B4-BE49-F238E27FC236}">
                <a16:creationId xmlns:a16="http://schemas.microsoft.com/office/drawing/2014/main" id="{01C73B2E-26C7-8A4A-8EAB-F4ABB848920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altLang="zh-TW" sz="1600" dirty="0"/>
              <a:t>Step</a:t>
            </a:r>
          </a:p>
          <a:p>
            <a:r>
              <a:rPr lang="en-US" altLang="zh-TW" sz="1600" dirty="0"/>
              <a:t>4</a:t>
            </a:r>
            <a:endParaRPr lang="zh-TW" altLang="en-US" sz="1600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72F1D19E-ECCD-42C2-A508-F8AE06DCF5E2}" type="slidenum">
              <a:rPr lang="en-US" altLang="zh-TW" smtClean="0"/>
              <a:pPr/>
              <a:t>59</a:t>
            </a:fld>
            <a:endParaRPr lang="en-US" altLang="zh-TW"/>
          </a:p>
        </p:txBody>
      </p:sp>
      <p:sp>
        <p:nvSpPr>
          <p:cNvPr id="12" name="內容版面配置區 11">
            <a:extLst>
              <a:ext uri="{FF2B5EF4-FFF2-40B4-BE49-F238E27FC236}">
                <a16:creationId xmlns:a16="http://schemas.microsoft.com/office/drawing/2014/main" id="{EEEDC811-2838-9D4A-AC24-6B12C044D33E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971568" y="1412776"/>
            <a:ext cx="7344848" cy="4735556"/>
          </a:xfrm>
        </p:spPr>
        <p:txBody>
          <a:bodyPr>
            <a:normAutofit/>
          </a:bodyPr>
          <a:lstStyle/>
          <a:p>
            <a:r>
              <a:rPr lang="zh-CN" altLang="en-US" sz="1600" dirty="0">
                <a:solidFill>
                  <a:srgbClr val="2A1511"/>
                </a:solidFill>
              </a:rPr>
              <a:t>嘗試將</a:t>
            </a:r>
            <a:r>
              <a:rPr lang="zh-TW" altLang="en-US" sz="1600" dirty="0">
                <a:solidFill>
                  <a:srgbClr val="2A1511"/>
                </a:solidFill>
              </a:rPr>
              <a:t> </a:t>
            </a:r>
            <a:r>
              <a:rPr lang="en-US" altLang="zh-TW" sz="1600" dirty="0">
                <a:solidFill>
                  <a:srgbClr val="2A1511"/>
                </a:solidFill>
              </a:rPr>
              <a:t>step 3 </a:t>
            </a:r>
            <a:r>
              <a:rPr lang="zh-CN" altLang="en-US" sz="1600" dirty="0">
                <a:solidFill>
                  <a:srgbClr val="2A1511"/>
                </a:solidFill>
              </a:rPr>
              <a:t>中</a:t>
            </a:r>
            <a:r>
              <a:rPr lang="en-US" altLang="zh-CN" sz="1600" dirty="0">
                <a:solidFill>
                  <a:srgbClr val="2A1511"/>
                </a:solidFill>
              </a:rPr>
              <a:t>container</a:t>
            </a:r>
            <a:r>
              <a:rPr lang="zh-CN" altLang="en-US" sz="1600" dirty="0">
                <a:solidFill>
                  <a:srgbClr val="2A1511"/>
                </a:solidFill>
              </a:rPr>
              <a:t>互連寫成</a:t>
            </a:r>
            <a:r>
              <a:rPr lang="en-US" altLang="zh-CN" sz="1600" dirty="0">
                <a:solidFill>
                  <a:srgbClr val="2A1511"/>
                </a:solidFill>
              </a:rPr>
              <a:t>docker-compose</a:t>
            </a:r>
            <a:r>
              <a:rPr lang="zh-CN" altLang="en-US" sz="1600" dirty="0">
                <a:solidFill>
                  <a:srgbClr val="2A1511"/>
                </a:solidFill>
              </a:rPr>
              <a:t>吧！！</a:t>
            </a:r>
            <a:endParaRPr lang="en-US" altLang="zh-TW" sz="1600" dirty="0">
              <a:solidFill>
                <a:srgbClr val="2A1511"/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01BDCCA5-ACDA-2E40-8479-1186E1BFB430}"/>
              </a:ext>
            </a:extLst>
          </p:cNvPr>
          <p:cNvSpPr/>
          <p:nvPr/>
        </p:nvSpPr>
        <p:spPr>
          <a:xfrm>
            <a:off x="1043576" y="1772816"/>
            <a:ext cx="7056816" cy="1296144"/>
          </a:xfrm>
          <a:prstGeom prst="rect">
            <a:avLst/>
          </a:prstGeom>
          <a:noFill/>
          <a:ln w="9525">
            <a:solidFill>
              <a:srgbClr val="2A151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1600" b="1" dirty="0">
                <a:solidFill>
                  <a:srgbClr val="2A1511"/>
                </a:solidFill>
              </a:rPr>
              <a:t>其他補充</a:t>
            </a:r>
          </a:p>
          <a:p>
            <a:r>
              <a:rPr lang="en" altLang="zh-TW" sz="1600" dirty="0">
                <a:solidFill>
                  <a:srgbClr val="2A1511"/>
                </a:solidFill>
              </a:rPr>
              <a:t>docker-compose </a:t>
            </a:r>
            <a:r>
              <a:rPr lang="zh-TW" altLang="en-US" sz="1600" dirty="0">
                <a:solidFill>
                  <a:srgbClr val="2A1511"/>
                </a:solidFill>
              </a:rPr>
              <a:t>還可以做什麼？</a:t>
            </a:r>
          </a:p>
          <a:p>
            <a:r>
              <a:rPr lang="zh-TW" altLang="en-US" sz="1600" dirty="0">
                <a:solidFill>
                  <a:srgbClr val="2A1511"/>
                </a:solidFill>
              </a:rPr>
              <a:t>比如說</a:t>
            </a:r>
            <a:r>
              <a:rPr lang="en" altLang="zh-TW" sz="1600" dirty="0">
                <a:solidFill>
                  <a:srgbClr val="2A1511"/>
                </a:solidFill>
              </a:rPr>
              <a:t>ELK</a:t>
            </a:r>
            <a:r>
              <a:rPr lang="zh-TW" altLang="en" sz="1600" dirty="0">
                <a:solidFill>
                  <a:srgbClr val="2A1511"/>
                </a:solidFill>
              </a:rPr>
              <a:t>：</a:t>
            </a:r>
            <a:r>
              <a:rPr lang="zh-TW" altLang="en-US" sz="1600" dirty="0">
                <a:solidFill>
                  <a:srgbClr val="0070C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你离</a:t>
            </a:r>
            <a:r>
              <a:rPr lang="en" altLang="zh-TW" sz="1600" dirty="0">
                <a:solidFill>
                  <a:srgbClr val="0070C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ELK</a:t>
            </a:r>
            <a:r>
              <a:rPr lang="zh-TW" altLang="en-US" sz="1600" dirty="0">
                <a:solidFill>
                  <a:srgbClr val="0070C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只有一句</a:t>
            </a:r>
            <a:r>
              <a:rPr lang="en" altLang="zh-TW" sz="1600" dirty="0">
                <a:solidFill>
                  <a:srgbClr val="0070C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docker-compose</a:t>
            </a:r>
            <a:r>
              <a:rPr lang="zh-TW" altLang="en-US" sz="1600" dirty="0">
                <a:solidFill>
                  <a:srgbClr val="0070C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的距离</a:t>
            </a:r>
            <a:endParaRPr lang="en-US" altLang="zh-TW" sz="1600" dirty="0">
              <a:solidFill>
                <a:srgbClr val="0070C0"/>
              </a:solidFill>
            </a:endParaRPr>
          </a:p>
          <a:p>
            <a:r>
              <a:rPr lang="en" altLang="zh-TW" sz="1600" dirty="0">
                <a:solidFill>
                  <a:srgbClr val="2A1511"/>
                </a:solidFill>
              </a:rPr>
              <a:t>WordPress</a:t>
            </a:r>
            <a:r>
              <a:rPr lang="zh-TW" altLang="en" sz="1600" dirty="0">
                <a:solidFill>
                  <a:srgbClr val="2A1511"/>
                </a:solidFill>
              </a:rPr>
              <a:t>：</a:t>
            </a:r>
            <a:r>
              <a:rPr lang="en" altLang="zh-TW" sz="1600" dirty="0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Quickstart: Compose and WordPress</a:t>
            </a:r>
            <a:endParaRPr lang="en" altLang="zh-TW" sz="1600" dirty="0">
              <a:solidFill>
                <a:srgbClr val="0070C0"/>
              </a:solidFill>
            </a:endParaRPr>
          </a:p>
          <a:p>
            <a:endParaRPr lang="zh-TW" altLang="en" sz="1600" dirty="0">
              <a:solidFill>
                <a:srgbClr val="2A1511"/>
              </a:solidFill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4AB11B8C-52E1-B34C-B8F2-1C9C2BB7BDDB}"/>
              </a:ext>
            </a:extLst>
          </p:cNvPr>
          <p:cNvSpPr/>
          <p:nvPr/>
        </p:nvSpPr>
        <p:spPr>
          <a:xfrm>
            <a:off x="1043576" y="1772816"/>
            <a:ext cx="7056816" cy="4176464"/>
          </a:xfrm>
          <a:prstGeom prst="rect">
            <a:avLst/>
          </a:prstGeom>
          <a:solidFill>
            <a:schemeClr val="accent6">
              <a:lumMod val="85000"/>
            </a:schemeClr>
          </a:solidFill>
          <a:ln w="9525">
            <a:solidFill>
              <a:srgbClr val="2A151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" altLang="zh-TW" sz="1600" dirty="0">
                <a:solidFill>
                  <a:schemeClr val="bg1">
                    <a:lumMod val="10000"/>
                  </a:schemeClr>
                </a:solidFill>
              </a:rPr>
              <a:t>version: '3'</a:t>
            </a:r>
          </a:p>
          <a:p>
            <a:r>
              <a:rPr lang="en" altLang="zh-TW" sz="1600" dirty="0">
                <a:solidFill>
                  <a:schemeClr val="bg1">
                    <a:lumMod val="10000"/>
                  </a:schemeClr>
                </a:solidFill>
              </a:rPr>
              <a:t>services:</a:t>
            </a:r>
          </a:p>
          <a:p>
            <a:r>
              <a:rPr lang="en" altLang="zh-TW" sz="1600" dirty="0">
                <a:solidFill>
                  <a:schemeClr val="bg1">
                    <a:lumMod val="10000"/>
                  </a:schemeClr>
                </a:solidFill>
              </a:rPr>
              <a:t>  flask:</a:t>
            </a:r>
          </a:p>
          <a:p>
            <a:r>
              <a:rPr lang="en" altLang="zh-TW" sz="1600" dirty="0">
                <a:solidFill>
                  <a:schemeClr val="bg1">
                    <a:lumMod val="10000"/>
                  </a:schemeClr>
                </a:solidFill>
              </a:rPr>
              <a:t>    image: ping331/flask_test:0.1</a:t>
            </a:r>
          </a:p>
          <a:p>
            <a:r>
              <a:rPr lang="en" altLang="zh-TW" sz="1600" dirty="0">
                <a:solidFill>
                  <a:schemeClr val="bg1">
                    <a:lumMod val="10000"/>
                  </a:schemeClr>
                </a:solidFill>
              </a:rPr>
              <a:t>    </a:t>
            </a:r>
            <a:r>
              <a:rPr lang="en" altLang="zh-TW" sz="1600" dirty="0" err="1">
                <a:solidFill>
                  <a:schemeClr val="bg1">
                    <a:lumMod val="10000"/>
                  </a:schemeClr>
                </a:solidFill>
              </a:rPr>
              <a:t>container_name</a:t>
            </a:r>
            <a:r>
              <a:rPr lang="en" altLang="zh-TW" sz="1600" dirty="0">
                <a:solidFill>
                  <a:schemeClr val="bg1">
                    <a:lumMod val="10000"/>
                  </a:schemeClr>
                </a:solidFill>
              </a:rPr>
              <a:t>: </a:t>
            </a:r>
            <a:r>
              <a:rPr lang="en" altLang="zh-TW" sz="1600" dirty="0" err="1">
                <a:solidFill>
                  <a:schemeClr val="bg1">
                    <a:lumMod val="10000"/>
                  </a:schemeClr>
                </a:solidFill>
              </a:rPr>
              <a:t>flask_test</a:t>
            </a:r>
            <a:endParaRPr lang="en" altLang="zh-TW" sz="1600" dirty="0">
              <a:solidFill>
                <a:schemeClr val="bg1">
                  <a:lumMod val="10000"/>
                </a:schemeClr>
              </a:solidFill>
            </a:endParaRPr>
          </a:p>
          <a:p>
            <a:r>
              <a:rPr lang="en" altLang="zh-TW" sz="1600" dirty="0">
                <a:solidFill>
                  <a:schemeClr val="bg1">
                    <a:lumMod val="10000"/>
                  </a:schemeClr>
                </a:solidFill>
              </a:rPr>
              <a:t>    restart: always</a:t>
            </a:r>
          </a:p>
          <a:p>
            <a:r>
              <a:rPr lang="en" altLang="zh-TW" sz="1600" dirty="0">
                <a:solidFill>
                  <a:schemeClr val="bg1">
                    <a:lumMod val="10000"/>
                  </a:schemeClr>
                </a:solidFill>
              </a:rPr>
              <a:t>    ports:</a:t>
            </a:r>
          </a:p>
          <a:p>
            <a:r>
              <a:rPr lang="en" altLang="zh-TW" sz="1600" dirty="0">
                <a:solidFill>
                  <a:schemeClr val="bg1">
                    <a:lumMod val="10000"/>
                  </a:schemeClr>
                </a:solidFill>
              </a:rPr>
              <a:t>      - "5000:5000"</a:t>
            </a:r>
          </a:p>
          <a:p>
            <a:r>
              <a:rPr lang="en" altLang="zh-TW" sz="1600" dirty="0">
                <a:solidFill>
                  <a:schemeClr val="bg1">
                    <a:lumMod val="10000"/>
                  </a:schemeClr>
                </a:solidFill>
              </a:rPr>
              <a:t>  </a:t>
            </a:r>
            <a:r>
              <a:rPr lang="en" altLang="zh-TW" sz="1600" dirty="0" err="1">
                <a:solidFill>
                  <a:schemeClr val="bg1">
                    <a:lumMod val="10000"/>
                  </a:schemeClr>
                </a:solidFill>
              </a:rPr>
              <a:t>ngrok</a:t>
            </a:r>
            <a:r>
              <a:rPr lang="en" altLang="zh-TW" sz="1600" dirty="0">
                <a:solidFill>
                  <a:schemeClr val="bg1">
                    <a:lumMod val="10000"/>
                  </a:schemeClr>
                </a:solidFill>
              </a:rPr>
              <a:t>:</a:t>
            </a:r>
          </a:p>
          <a:p>
            <a:r>
              <a:rPr lang="en" altLang="zh-TW" sz="1600" dirty="0">
                <a:solidFill>
                  <a:schemeClr val="bg1">
                    <a:lumMod val="10000"/>
                  </a:schemeClr>
                </a:solidFill>
              </a:rPr>
              <a:t>    image: </a:t>
            </a:r>
            <a:r>
              <a:rPr lang="en" altLang="zh-TW" sz="1600" dirty="0" err="1">
                <a:solidFill>
                  <a:schemeClr val="bg1">
                    <a:lumMod val="10000"/>
                  </a:schemeClr>
                </a:solidFill>
              </a:rPr>
              <a:t>wernight</a:t>
            </a:r>
            <a:r>
              <a:rPr lang="en" altLang="zh-TW" sz="1600" dirty="0">
                <a:solidFill>
                  <a:schemeClr val="bg1">
                    <a:lumMod val="10000"/>
                  </a:schemeClr>
                </a:solidFill>
              </a:rPr>
              <a:t>/</a:t>
            </a:r>
            <a:r>
              <a:rPr lang="en" altLang="zh-TW" sz="1600" dirty="0" err="1">
                <a:solidFill>
                  <a:schemeClr val="bg1">
                    <a:lumMod val="10000"/>
                  </a:schemeClr>
                </a:solidFill>
              </a:rPr>
              <a:t>ngrok</a:t>
            </a:r>
            <a:endParaRPr lang="en" altLang="zh-TW" sz="1600" dirty="0">
              <a:solidFill>
                <a:schemeClr val="bg1">
                  <a:lumMod val="10000"/>
                </a:schemeClr>
              </a:solidFill>
            </a:endParaRPr>
          </a:p>
          <a:p>
            <a:r>
              <a:rPr lang="en" altLang="zh-TW" sz="1600" dirty="0">
                <a:solidFill>
                  <a:schemeClr val="bg1">
                    <a:lumMod val="10000"/>
                  </a:schemeClr>
                </a:solidFill>
              </a:rPr>
              <a:t>    </a:t>
            </a:r>
            <a:r>
              <a:rPr lang="en" altLang="zh-TW" sz="1600" dirty="0" err="1">
                <a:solidFill>
                  <a:schemeClr val="bg1">
                    <a:lumMod val="10000"/>
                  </a:schemeClr>
                </a:solidFill>
              </a:rPr>
              <a:t>container_name</a:t>
            </a:r>
            <a:r>
              <a:rPr lang="en" altLang="zh-TW" sz="1600" dirty="0">
                <a:solidFill>
                  <a:schemeClr val="bg1">
                    <a:lumMod val="10000"/>
                  </a:schemeClr>
                </a:solidFill>
              </a:rPr>
              <a:t>: </a:t>
            </a:r>
            <a:r>
              <a:rPr lang="en" altLang="zh-TW" sz="1600" dirty="0" err="1">
                <a:solidFill>
                  <a:schemeClr val="bg1">
                    <a:lumMod val="10000"/>
                  </a:schemeClr>
                </a:solidFill>
              </a:rPr>
              <a:t>ngrok</a:t>
            </a:r>
            <a:endParaRPr lang="en" altLang="zh-TW" sz="1600" dirty="0">
              <a:solidFill>
                <a:schemeClr val="bg1">
                  <a:lumMod val="10000"/>
                </a:schemeClr>
              </a:solidFill>
            </a:endParaRPr>
          </a:p>
          <a:p>
            <a:r>
              <a:rPr lang="en" altLang="zh-TW" sz="1600" dirty="0">
                <a:solidFill>
                  <a:schemeClr val="bg1">
                    <a:lumMod val="10000"/>
                  </a:schemeClr>
                </a:solidFill>
              </a:rPr>
              <a:t>    </a:t>
            </a:r>
            <a:r>
              <a:rPr lang="en" altLang="zh-TW" sz="1600" dirty="0" err="1">
                <a:solidFill>
                  <a:schemeClr val="bg1">
                    <a:lumMod val="10000"/>
                  </a:schemeClr>
                </a:solidFill>
              </a:rPr>
              <a:t>depends_on</a:t>
            </a:r>
            <a:r>
              <a:rPr lang="en" altLang="zh-TW" sz="1600" dirty="0">
                <a:solidFill>
                  <a:schemeClr val="bg1">
                    <a:lumMod val="10000"/>
                  </a:schemeClr>
                </a:solidFill>
              </a:rPr>
              <a:t>:</a:t>
            </a:r>
          </a:p>
          <a:p>
            <a:r>
              <a:rPr lang="en" altLang="zh-TW" sz="1600" dirty="0">
                <a:solidFill>
                  <a:schemeClr val="bg1">
                    <a:lumMod val="10000"/>
                  </a:schemeClr>
                </a:solidFill>
              </a:rPr>
              <a:t>      - flask</a:t>
            </a:r>
          </a:p>
          <a:p>
            <a:r>
              <a:rPr lang="en" altLang="zh-TW" sz="1600" dirty="0">
                <a:solidFill>
                  <a:schemeClr val="bg1">
                    <a:lumMod val="10000"/>
                  </a:schemeClr>
                </a:solidFill>
              </a:rPr>
              <a:t>    ports:</a:t>
            </a:r>
          </a:p>
          <a:p>
            <a:r>
              <a:rPr lang="en" altLang="zh-TW" sz="1600" dirty="0">
                <a:solidFill>
                  <a:schemeClr val="bg1">
                    <a:lumMod val="10000"/>
                  </a:schemeClr>
                </a:solidFill>
              </a:rPr>
              <a:t>     - "4040:4040"</a:t>
            </a:r>
          </a:p>
          <a:p>
            <a:r>
              <a:rPr lang="en" altLang="zh-TW" sz="1600" dirty="0">
                <a:solidFill>
                  <a:schemeClr val="bg1">
                    <a:lumMod val="10000"/>
                  </a:schemeClr>
                </a:solidFill>
              </a:rPr>
              <a:t>    restart: always</a:t>
            </a:r>
          </a:p>
          <a:p>
            <a:r>
              <a:rPr lang="en" altLang="zh-TW" sz="1600" dirty="0">
                <a:solidFill>
                  <a:schemeClr val="bg1">
                    <a:lumMod val="10000"/>
                  </a:schemeClr>
                </a:solidFill>
              </a:rPr>
              <a:t>    command: </a:t>
            </a:r>
            <a:r>
              <a:rPr lang="en" altLang="zh-TW" sz="1600" dirty="0" err="1">
                <a:solidFill>
                  <a:schemeClr val="bg1">
                    <a:lumMod val="10000"/>
                  </a:schemeClr>
                </a:solidFill>
              </a:rPr>
              <a:t>ngrok</a:t>
            </a:r>
            <a:r>
              <a:rPr lang="en" altLang="zh-TW" sz="1600" dirty="0">
                <a:solidFill>
                  <a:schemeClr val="bg1">
                    <a:lumMod val="10000"/>
                  </a:schemeClr>
                </a:solidFill>
              </a:rPr>
              <a:t> http flask:5000</a:t>
            </a:r>
            <a:endParaRPr lang="en" altLang="zh-TW" dirty="0">
              <a:solidFill>
                <a:schemeClr val="bg1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932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3" grpId="0" animBg="1"/>
      <p:bldP spid="13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B21ECDF-7F85-DC45-BF2B-CB0AEFC67F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TW" sz="1800" dirty="0"/>
              <a:t>Docker</a:t>
            </a:r>
            <a:r>
              <a:rPr lang="zh-TW" altLang="en-US" sz="1800" dirty="0"/>
              <a:t>的基本觀念</a:t>
            </a:r>
            <a:endParaRPr kumimoji="1" lang="zh-TW" altLang="en-US" sz="1800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D1F5CDF-5D6D-1845-9DCF-A56DCCD9E5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/>
              <a:t>玩轉</a:t>
            </a:r>
            <a:r>
              <a:rPr kumimoji="1" lang="en-US" altLang="zh-TW" dirty="0"/>
              <a:t>docker </a:t>
            </a:r>
            <a:r>
              <a:rPr kumimoji="1" lang="zh-CN" altLang="en-US" dirty="0"/>
              <a:t>從這裡開始</a:t>
            </a:r>
            <a:endParaRPr kumimoji="1"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9EB211F-2657-0C44-8BA0-2E9C1A6F791D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72F1D19E-ECCD-42C2-A508-F8AE06DCF5E2}" type="slidenum">
              <a:rPr lang="en-US" altLang="zh-TW" smtClean="0"/>
              <a:pPr/>
              <a:t>6</a:t>
            </a:fld>
            <a:endParaRPr lang="en-US" altLang="zh-TW" dirty="0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91FF690A-A681-B646-85E4-3F48CE0B0695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971568" y="1052736"/>
            <a:ext cx="7344848" cy="1584176"/>
          </a:xfrm>
        </p:spPr>
        <p:txBody>
          <a:bodyPr/>
          <a:lstStyle/>
          <a:p>
            <a:pPr marL="0" indent="0">
              <a:buNone/>
            </a:pPr>
            <a:r>
              <a:rPr lang="en" altLang="zh-TW" sz="1800" b="1" dirty="0">
                <a:solidFill>
                  <a:schemeClr val="bg1">
                    <a:lumMod val="10000"/>
                  </a:schemeClr>
                </a:solidFill>
              </a:rPr>
              <a:t>Docker</a:t>
            </a:r>
            <a:r>
              <a:rPr lang="zh-TW" altLang="en-US" sz="1800" b="1" dirty="0">
                <a:solidFill>
                  <a:schemeClr val="bg1">
                    <a:lumMod val="10000"/>
                  </a:schemeClr>
                </a:solidFill>
              </a:rPr>
              <a:t>的三個基本元件：</a:t>
            </a:r>
            <a:endParaRPr lang="en-US" altLang="zh-TW" sz="1800" b="1" dirty="0">
              <a:solidFill>
                <a:schemeClr val="bg1">
                  <a:lumMod val="10000"/>
                </a:schemeClr>
              </a:solidFill>
            </a:endParaRPr>
          </a:p>
          <a:p>
            <a:r>
              <a:rPr lang="zh-TW" altLang="en-US" dirty="0">
                <a:solidFill>
                  <a:schemeClr val="bg1">
                    <a:lumMod val="10000"/>
                  </a:schemeClr>
                </a:solidFill>
              </a:rPr>
              <a:t>映像檔（</a:t>
            </a:r>
            <a:r>
              <a:rPr lang="en" altLang="zh-TW" dirty="0">
                <a:solidFill>
                  <a:schemeClr val="bg1">
                    <a:lumMod val="10000"/>
                  </a:schemeClr>
                </a:solidFill>
              </a:rPr>
              <a:t>Image</a:t>
            </a:r>
            <a:r>
              <a:rPr lang="zh-TW" altLang="en" dirty="0">
                <a:solidFill>
                  <a:schemeClr val="bg1">
                    <a:lumMod val="10000"/>
                  </a:schemeClr>
                </a:solidFill>
              </a:rPr>
              <a:t>）</a:t>
            </a:r>
          </a:p>
          <a:p>
            <a:r>
              <a:rPr lang="zh-TW" altLang="en-US" dirty="0">
                <a:solidFill>
                  <a:schemeClr val="bg1">
                    <a:lumMod val="10000"/>
                  </a:schemeClr>
                </a:solidFill>
              </a:rPr>
              <a:t>容器（</a:t>
            </a:r>
            <a:r>
              <a:rPr lang="en" altLang="zh-TW" dirty="0">
                <a:solidFill>
                  <a:schemeClr val="bg1">
                    <a:lumMod val="10000"/>
                  </a:schemeClr>
                </a:solidFill>
              </a:rPr>
              <a:t>Container</a:t>
            </a:r>
            <a:r>
              <a:rPr lang="zh-TW" altLang="en" dirty="0">
                <a:solidFill>
                  <a:schemeClr val="bg1">
                    <a:lumMod val="10000"/>
                  </a:schemeClr>
                </a:solidFill>
              </a:rPr>
              <a:t>）</a:t>
            </a:r>
          </a:p>
          <a:p>
            <a:r>
              <a:rPr lang="zh-TW" altLang="en-US" dirty="0">
                <a:solidFill>
                  <a:schemeClr val="bg1">
                    <a:lumMod val="10000"/>
                  </a:schemeClr>
                </a:solidFill>
              </a:rPr>
              <a:t>倉庫（</a:t>
            </a:r>
            <a:r>
              <a:rPr lang="en" altLang="zh-TW" dirty="0">
                <a:solidFill>
                  <a:schemeClr val="bg1">
                    <a:lumMod val="10000"/>
                  </a:schemeClr>
                </a:solidFill>
              </a:rPr>
              <a:t>Repository</a:t>
            </a:r>
            <a:r>
              <a:rPr lang="zh-TW" altLang="en" dirty="0">
                <a:solidFill>
                  <a:schemeClr val="bg1">
                    <a:lumMod val="10000"/>
                  </a:schemeClr>
                </a:solidFill>
              </a:rPr>
              <a:t>）</a:t>
            </a:r>
          </a:p>
          <a:p>
            <a:pPr marL="0" indent="0">
              <a:buNone/>
            </a:pPr>
            <a:r>
              <a:rPr lang="en" altLang="zh-TW" sz="1800" b="1" dirty="0">
                <a:solidFill>
                  <a:schemeClr val="bg1">
                    <a:lumMod val="10000"/>
                  </a:schemeClr>
                </a:solidFill>
              </a:rPr>
              <a:t>Docker</a:t>
            </a:r>
            <a:r>
              <a:rPr lang="zh-TW" altLang="en-US" sz="1800" b="1" dirty="0">
                <a:solidFill>
                  <a:schemeClr val="bg1">
                    <a:lumMod val="10000"/>
                  </a:schemeClr>
                </a:solidFill>
              </a:rPr>
              <a:t>的基本架構：</a:t>
            </a:r>
            <a:endParaRPr lang="en-US" altLang="zh-TW" sz="1800" b="1" dirty="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8" name="文字版面配置區 3">
            <a:extLst>
              <a:ext uri="{FF2B5EF4-FFF2-40B4-BE49-F238E27FC236}">
                <a16:creationId xmlns:a16="http://schemas.microsoft.com/office/drawing/2014/main" id="{123BEFA1-7C05-F042-8906-FF0F0DEB8BF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95568" y="332688"/>
            <a:ext cx="576000" cy="576000"/>
          </a:xfrm>
        </p:spPr>
        <p:txBody>
          <a:bodyPr/>
          <a:lstStyle/>
          <a:p>
            <a:r>
              <a:rPr lang="en-US" altLang="zh-TW" sz="1800" dirty="0"/>
              <a:t>INFO</a:t>
            </a:r>
            <a:endParaRPr lang="zh-TW" altLang="en-US" sz="1800" dirty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4C6C964E-CC17-844D-BF37-E23A04AD2B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3876" y="2420888"/>
            <a:ext cx="6660232" cy="3479971"/>
          </a:xfrm>
          <a:prstGeom prst="rect">
            <a:avLst/>
          </a:prstGeom>
        </p:spPr>
      </p:pic>
      <p:sp>
        <p:nvSpPr>
          <p:cNvPr id="11" name="AutoShape 2">
            <a:extLst>
              <a:ext uri="{FF2B5EF4-FFF2-40B4-BE49-F238E27FC236}">
                <a16:creationId xmlns:a16="http://schemas.microsoft.com/office/drawing/2014/main" id="{854C3A09-63D3-474E-9B34-51F5C997A9D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4671276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zh-TW" dirty="0"/>
              <a:t>Thank You !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346884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Docker </a:t>
            </a:r>
            <a:r>
              <a:rPr lang="zh-CN" altLang="en-US" dirty="0"/>
              <a:t>安裝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欲用神器，必先安裝。本節從安裝開始吧。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altLang="zh-TW" sz="1800" dirty="0"/>
              <a:t>Step</a:t>
            </a:r>
          </a:p>
          <a:p>
            <a:r>
              <a:rPr lang="en-US" altLang="zh-TW" sz="1800" dirty="0"/>
              <a:t>0</a:t>
            </a:r>
            <a:endParaRPr lang="zh-TW" altLang="en-US" sz="1800" dirty="0"/>
          </a:p>
        </p:txBody>
      </p:sp>
    </p:spTree>
    <p:extLst>
      <p:ext uri="{BB962C8B-B14F-4D97-AF65-F5344CB8AC3E}">
        <p14:creationId xmlns:p14="http://schemas.microsoft.com/office/powerpoint/2010/main" val="20901288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1800" dirty="0"/>
              <a:t>Docker </a:t>
            </a:r>
            <a:r>
              <a:rPr lang="zh-CN" altLang="en-US" sz="1800" dirty="0"/>
              <a:t>安裝</a:t>
            </a:r>
            <a:endParaRPr lang="zh-TW" altLang="en-US" sz="1800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聽說最近公司換了很多</a:t>
            </a:r>
            <a:r>
              <a:rPr lang="en-US" altLang="zh-CN" dirty="0"/>
              <a:t>MAC </a:t>
            </a:r>
            <a:r>
              <a:rPr lang="zh-CN" altLang="en-US" dirty="0"/>
              <a:t>從</a:t>
            </a:r>
            <a:r>
              <a:rPr lang="en-US" altLang="zh-CN" dirty="0"/>
              <a:t>MAC</a:t>
            </a:r>
            <a:r>
              <a:rPr lang="zh-CN" altLang="en-US" dirty="0"/>
              <a:t>開始吧！</a:t>
            </a:r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altLang="zh-TW" sz="1600" dirty="0"/>
              <a:t>Step</a:t>
            </a:r>
          </a:p>
          <a:p>
            <a:r>
              <a:rPr lang="en-US" altLang="zh-TW" sz="1600" dirty="0"/>
              <a:t>0</a:t>
            </a:r>
            <a:endParaRPr lang="zh-TW" altLang="en-US" sz="1600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72F1D19E-ECCD-42C2-A508-F8AE06DCF5E2}" type="slidenum">
              <a:rPr lang="en-US" altLang="zh-TW" smtClean="0"/>
              <a:pPr/>
              <a:t>8</a:t>
            </a:fld>
            <a:endParaRPr lang="en-US" altLang="zh-TW"/>
          </a:p>
        </p:txBody>
      </p:sp>
      <p:sp>
        <p:nvSpPr>
          <p:cNvPr id="6" name="文字版面配置區 5"/>
          <p:cNvSpPr>
            <a:spLocks noGrp="1"/>
          </p:cNvSpPr>
          <p:nvPr>
            <p:ph type="body" sz="quarter" idx="4294967295"/>
          </p:nvPr>
        </p:nvSpPr>
        <p:spPr>
          <a:xfrm>
            <a:off x="900113" y="1340768"/>
            <a:ext cx="7559675" cy="3887787"/>
          </a:xfrm>
        </p:spPr>
        <p:txBody>
          <a:bodyPr/>
          <a:lstStyle/>
          <a:p>
            <a:r>
              <a:rPr lang="zh-TW" altLang="en-US" dirty="0">
                <a:solidFill>
                  <a:srgbClr val="0070C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官方安裝說明</a:t>
            </a:r>
            <a:r>
              <a:rPr lang="zh-CN" altLang="en-US" dirty="0">
                <a:solidFill>
                  <a:srgbClr val="0070C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文件</a:t>
            </a:r>
            <a:endParaRPr lang="en-US" altLang="zh-CN" dirty="0">
              <a:solidFill>
                <a:srgbClr val="0070C0"/>
              </a:solidFill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  <a:p>
            <a:r>
              <a:rPr lang="en-US" altLang="zh-TW" dirty="0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Docker-CE</a:t>
            </a:r>
            <a:r>
              <a:rPr lang="zh-TW" altLang="en-US" dirty="0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altLang="zh-TW" dirty="0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for MAC </a:t>
            </a:r>
            <a:r>
              <a:rPr lang="zh-CN" altLang="en-US" dirty="0">
                <a:solidFill>
                  <a:srgbClr val="0070C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下載連結</a:t>
            </a:r>
            <a:endParaRPr lang="zh-TW" altLang="en-US" dirty="0">
              <a:solidFill>
                <a:srgbClr val="0070C0"/>
              </a:solidFill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94D5FFE6-7EB9-E946-A1A2-1255DB53483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/>
          <a:stretch/>
        </p:blipFill>
        <p:spPr>
          <a:xfrm>
            <a:off x="827584" y="2613055"/>
            <a:ext cx="3419872" cy="1631889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63C96C95-7ADC-B447-8760-7BDBBB68ED8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60" r="1453" b="1704"/>
          <a:stretch/>
        </p:blipFill>
        <p:spPr>
          <a:xfrm>
            <a:off x="6012160" y="1988517"/>
            <a:ext cx="1821469" cy="2592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7444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1800" dirty="0"/>
              <a:t>Docker </a:t>
            </a:r>
            <a:r>
              <a:rPr lang="zh-CN" altLang="en-US" sz="1800" dirty="0"/>
              <a:t>安裝</a:t>
            </a:r>
            <a:endParaRPr lang="zh-TW" altLang="en-US" sz="1800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公司的伺服器多以</a:t>
            </a:r>
            <a:r>
              <a:rPr lang="en-US" altLang="zh-CN" dirty="0"/>
              <a:t>Linux</a:t>
            </a:r>
            <a:r>
              <a:rPr lang="zh-CN" altLang="en-US" dirty="0"/>
              <a:t>為主，</a:t>
            </a:r>
            <a:r>
              <a:rPr lang="zh-TW" altLang="en-US" dirty="0"/>
              <a:t>看看怎麼裝吧！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altLang="zh-TW" sz="1600" dirty="0"/>
              <a:t>Step</a:t>
            </a:r>
          </a:p>
          <a:p>
            <a:r>
              <a:rPr lang="en-US" altLang="zh-TW" sz="1600" dirty="0"/>
              <a:t>0</a:t>
            </a:r>
            <a:endParaRPr lang="zh-TW" altLang="en-US" sz="1600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72F1D19E-ECCD-42C2-A508-F8AE06DCF5E2}" type="slidenum">
              <a:rPr lang="en-US" altLang="zh-TW" smtClean="0"/>
              <a:pPr/>
              <a:t>9</a:t>
            </a:fld>
            <a:endParaRPr lang="en-US" altLang="zh-TW"/>
          </a:p>
        </p:txBody>
      </p:sp>
      <p:sp>
        <p:nvSpPr>
          <p:cNvPr id="6" name="文字版面配置區 5"/>
          <p:cNvSpPr>
            <a:spLocks noGrp="1"/>
          </p:cNvSpPr>
          <p:nvPr>
            <p:ph type="body" sz="quarter" idx="4294967295"/>
          </p:nvPr>
        </p:nvSpPr>
        <p:spPr>
          <a:xfrm>
            <a:off x="900113" y="1340768"/>
            <a:ext cx="7559675" cy="5472608"/>
          </a:xfrm>
        </p:spPr>
        <p:txBody>
          <a:bodyPr/>
          <a:lstStyle/>
          <a:p>
            <a:r>
              <a:rPr lang="zh-TW" altLang="en-US" sz="1800" dirty="0">
                <a:solidFill>
                  <a:srgbClr val="0070C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官方安裝說明</a:t>
            </a:r>
            <a:r>
              <a:rPr lang="zh-CN" altLang="en-US" sz="1800" dirty="0">
                <a:solidFill>
                  <a:srgbClr val="0070C0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文件</a:t>
            </a:r>
            <a:endParaRPr lang="en-US" altLang="zh-CN" sz="1800" dirty="0">
              <a:solidFill>
                <a:srgbClr val="0070C0"/>
              </a:solidFill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  <a:p>
            <a:r>
              <a:rPr lang="zh-CN" altLang="en-US" sz="1800" dirty="0">
                <a:solidFill>
                  <a:schemeClr val="bg1">
                    <a:lumMod val="10000"/>
                  </a:schemeClr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以</a:t>
            </a:r>
            <a:r>
              <a:rPr lang="en-US" altLang="zh-CN" sz="1800" dirty="0">
                <a:solidFill>
                  <a:schemeClr val="bg1">
                    <a:lumMod val="10000"/>
                  </a:schemeClr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CentOS </a:t>
            </a:r>
            <a:r>
              <a:rPr lang="zh-CN" altLang="en-US" sz="1800" dirty="0">
                <a:solidFill>
                  <a:schemeClr val="bg1">
                    <a:lumMod val="10000"/>
                  </a:schemeClr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為例</a:t>
            </a:r>
            <a:endParaRPr lang="en-US" altLang="zh-CN" sz="1800" dirty="0">
              <a:solidFill>
                <a:schemeClr val="bg1">
                  <a:lumMod val="10000"/>
                </a:schemeClr>
              </a:solidFill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  <a:p>
            <a:r>
              <a:rPr lang="zh-CN" altLang="en-US" sz="1800" dirty="0">
                <a:solidFill>
                  <a:schemeClr val="bg1">
                    <a:lumMod val="10000"/>
                  </a:schemeClr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註：</a:t>
            </a:r>
            <a:r>
              <a:rPr lang="en-US" altLang="zh-CN" sz="1800" dirty="0" err="1">
                <a:solidFill>
                  <a:schemeClr val="bg1">
                    <a:lumMod val="10000"/>
                  </a:schemeClr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Redhat</a:t>
            </a:r>
            <a:r>
              <a:rPr lang="en-US" altLang="zh-CN" sz="1800" dirty="0">
                <a:solidFill>
                  <a:schemeClr val="bg1">
                    <a:lumMod val="10000"/>
                  </a:schemeClr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 Enterprise Linux</a:t>
            </a:r>
            <a:r>
              <a:rPr lang="zh-CN" altLang="en-US" sz="1800" dirty="0">
                <a:solidFill>
                  <a:schemeClr val="bg1">
                    <a:lumMod val="10000"/>
                  </a:schemeClr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不支援</a:t>
            </a:r>
            <a:r>
              <a:rPr lang="en-US" altLang="zh-CN" sz="1800" dirty="0">
                <a:solidFill>
                  <a:schemeClr val="bg1">
                    <a:lumMod val="10000"/>
                  </a:schemeClr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docker-</a:t>
            </a:r>
            <a:r>
              <a:rPr lang="en-US" altLang="zh-CN" sz="1800" dirty="0" err="1">
                <a:solidFill>
                  <a:schemeClr val="bg1">
                    <a:lumMod val="10000"/>
                  </a:schemeClr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ce</a:t>
            </a:r>
            <a:r>
              <a:rPr lang="zh-CN" altLang="en-US" sz="1800" dirty="0">
                <a:solidFill>
                  <a:schemeClr val="bg1">
                    <a:lumMod val="10000"/>
                  </a:schemeClr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安裝</a:t>
            </a:r>
            <a:endParaRPr lang="en-US" altLang="zh-CN" sz="1800" dirty="0">
              <a:solidFill>
                <a:schemeClr val="bg1">
                  <a:lumMod val="10000"/>
                </a:schemeClr>
              </a:solidFill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  <a:p>
            <a:r>
              <a:rPr lang="zh-CN" altLang="en-US" sz="1800" dirty="0">
                <a:solidFill>
                  <a:schemeClr val="bg1">
                    <a:lumMod val="10000"/>
                  </a:schemeClr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安裝必要套件：</a:t>
            </a:r>
            <a:endParaRPr lang="en-US" altLang="zh-CN" sz="1800" dirty="0">
              <a:solidFill>
                <a:schemeClr val="bg1">
                  <a:lumMod val="10000"/>
                </a:schemeClr>
              </a:solidFill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  <a:p>
            <a:endParaRPr lang="en-US" altLang="zh-CN" sz="1800" dirty="0">
              <a:solidFill>
                <a:schemeClr val="bg1">
                  <a:lumMod val="10000"/>
                </a:schemeClr>
              </a:solidFill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  <a:p>
            <a:r>
              <a:rPr lang="zh-CN" altLang="en-US" sz="1800" dirty="0">
                <a:solidFill>
                  <a:schemeClr val="bg1">
                    <a:lumMod val="10000"/>
                  </a:schemeClr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設定</a:t>
            </a:r>
            <a:r>
              <a:rPr lang="en-US" altLang="zh-CN" sz="1800" dirty="0">
                <a:solidFill>
                  <a:schemeClr val="bg1">
                    <a:lumMod val="10000"/>
                  </a:schemeClr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yum repo</a:t>
            </a:r>
          </a:p>
          <a:p>
            <a:endParaRPr lang="en-US" altLang="zh-CN" sz="1800" dirty="0">
              <a:solidFill>
                <a:schemeClr val="bg1">
                  <a:lumMod val="10000"/>
                </a:schemeClr>
              </a:solidFill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  <a:p>
            <a:r>
              <a:rPr lang="zh-CN" altLang="en-US" sz="1800" dirty="0">
                <a:solidFill>
                  <a:schemeClr val="bg1">
                    <a:lumMod val="10000"/>
                  </a:schemeClr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安裝</a:t>
            </a:r>
            <a:r>
              <a:rPr lang="en-US" altLang="zh-CN" sz="1800" dirty="0">
                <a:solidFill>
                  <a:schemeClr val="bg1">
                    <a:lumMod val="10000"/>
                  </a:schemeClr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docker CE</a:t>
            </a:r>
          </a:p>
          <a:p>
            <a:endParaRPr lang="en-US" altLang="zh-CN" sz="1800" dirty="0">
              <a:solidFill>
                <a:schemeClr val="bg1">
                  <a:lumMod val="10000"/>
                </a:schemeClr>
              </a:solidFill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  <a:p>
            <a:r>
              <a:rPr lang="zh-CN" altLang="en-US" sz="1800" dirty="0">
                <a:solidFill>
                  <a:schemeClr val="bg1">
                    <a:lumMod val="10000"/>
                  </a:schemeClr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若為</a:t>
            </a:r>
            <a:r>
              <a:rPr lang="en-US" altLang="zh-CN" sz="1800" dirty="0">
                <a:solidFill>
                  <a:schemeClr val="bg1">
                    <a:lumMod val="10000"/>
                  </a:schemeClr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CentOS8</a:t>
            </a:r>
            <a:r>
              <a:rPr lang="zh-CN" altLang="en-US" sz="1800" dirty="0">
                <a:solidFill>
                  <a:schemeClr val="bg1">
                    <a:lumMod val="10000"/>
                  </a:schemeClr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：</a:t>
            </a:r>
            <a:endParaRPr lang="en-US" altLang="zh-CN" sz="1800" dirty="0">
              <a:solidFill>
                <a:schemeClr val="bg1">
                  <a:lumMod val="10000"/>
                </a:schemeClr>
              </a:solidFill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  <a:p>
            <a:endParaRPr lang="en-US" altLang="zh-CN" sz="1800" dirty="0">
              <a:solidFill>
                <a:schemeClr val="bg1">
                  <a:lumMod val="10000"/>
                </a:schemeClr>
              </a:solidFill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  <a:p>
            <a:r>
              <a:rPr lang="zh-CN" altLang="en-US" sz="1800" dirty="0">
                <a:solidFill>
                  <a:schemeClr val="bg1">
                    <a:lumMod val="10000"/>
                  </a:schemeClr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若要允許非</a:t>
            </a:r>
            <a:r>
              <a:rPr lang="en-US" altLang="zh-CN" sz="1800" dirty="0">
                <a:solidFill>
                  <a:schemeClr val="bg1">
                    <a:lumMod val="10000"/>
                  </a:schemeClr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root</a:t>
            </a:r>
            <a:r>
              <a:rPr lang="zh-CN" altLang="en-US" sz="1800" dirty="0">
                <a:solidFill>
                  <a:schemeClr val="bg1">
                    <a:lumMod val="10000"/>
                  </a:schemeClr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使用者使用</a:t>
            </a:r>
            <a:r>
              <a:rPr lang="en-US" altLang="zh-CN" sz="1800" dirty="0">
                <a:solidFill>
                  <a:schemeClr val="bg1">
                    <a:lumMod val="10000"/>
                  </a:schemeClr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docker</a:t>
            </a:r>
            <a:r>
              <a:rPr lang="zh-CN" altLang="en-US" sz="1800" dirty="0">
                <a:solidFill>
                  <a:schemeClr val="bg1">
                    <a:lumMod val="10000"/>
                  </a:schemeClr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：</a:t>
            </a:r>
            <a:endParaRPr lang="en-US" altLang="zh-CN" sz="1800" dirty="0">
              <a:solidFill>
                <a:schemeClr val="bg1">
                  <a:lumMod val="10000"/>
                </a:schemeClr>
              </a:solidFill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  <a:p>
            <a:endParaRPr lang="en-US" altLang="zh-CN" sz="1800" dirty="0">
              <a:solidFill>
                <a:schemeClr val="bg1">
                  <a:lumMod val="10000"/>
                </a:schemeClr>
              </a:solidFill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  <a:p>
            <a:endParaRPr lang="en-US" altLang="zh-CN" dirty="0">
              <a:solidFill>
                <a:schemeClr val="bg1">
                  <a:lumMod val="10000"/>
                </a:schemeClr>
              </a:solidFill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D2CFD404-257E-414C-AE2A-F4818A5ABC3E}"/>
              </a:ext>
            </a:extLst>
          </p:cNvPr>
          <p:cNvSpPr txBox="1"/>
          <p:nvPr/>
        </p:nvSpPr>
        <p:spPr>
          <a:xfrm>
            <a:off x="1312089" y="2706281"/>
            <a:ext cx="6760713" cy="261610"/>
          </a:xfrm>
          <a:prstGeom prst="rect">
            <a:avLst/>
          </a:prstGeom>
          <a:solidFill>
            <a:schemeClr val="accent6">
              <a:lumMod val="85000"/>
            </a:schemeClr>
          </a:solidFill>
          <a:ln w="3175">
            <a:solidFill>
              <a:schemeClr val="bg1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1050" dirty="0">
                <a:solidFill>
                  <a:schemeClr val="bg1">
                    <a:lumMod val="10000"/>
                  </a:schemeClr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 </a:t>
            </a:r>
            <a:r>
              <a:rPr lang="en" altLang="zh-TW" sz="1050" dirty="0" err="1">
                <a:solidFill>
                  <a:schemeClr val="bg1">
                    <a:lumMod val="10000"/>
                  </a:schemeClr>
                </a:solidFill>
              </a:rPr>
              <a:t>sudo</a:t>
            </a:r>
            <a:r>
              <a:rPr lang="en" altLang="zh-TW" sz="1050" dirty="0">
                <a:solidFill>
                  <a:schemeClr val="bg1">
                    <a:lumMod val="10000"/>
                  </a:schemeClr>
                </a:solidFill>
              </a:rPr>
              <a:t> yum install -y yum-</a:t>
            </a:r>
            <a:r>
              <a:rPr lang="en" altLang="zh-TW" sz="1050" dirty="0" err="1">
                <a:solidFill>
                  <a:schemeClr val="bg1">
                    <a:lumMod val="10000"/>
                  </a:schemeClr>
                </a:solidFill>
              </a:rPr>
              <a:t>utils</a:t>
            </a:r>
            <a:r>
              <a:rPr lang="en" altLang="zh-TW" sz="1050" dirty="0">
                <a:solidFill>
                  <a:schemeClr val="bg1">
                    <a:lumMod val="10000"/>
                  </a:schemeClr>
                </a:solidFill>
              </a:rPr>
              <a:t> device-mapper-persistent-data  lvm2</a:t>
            </a:r>
            <a:endParaRPr kumimoji="1" lang="zh-TW" altLang="en-US" sz="1050" dirty="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F4F8285D-CE7D-CB40-890C-0260F7CA893D}"/>
              </a:ext>
            </a:extLst>
          </p:cNvPr>
          <p:cNvSpPr txBox="1"/>
          <p:nvPr/>
        </p:nvSpPr>
        <p:spPr>
          <a:xfrm>
            <a:off x="1308192" y="3377998"/>
            <a:ext cx="6760713" cy="253916"/>
          </a:xfrm>
          <a:prstGeom prst="rect">
            <a:avLst/>
          </a:prstGeom>
          <a:solidFill>
            <a:schemeClr val="accent6">
              <a:lumMod val="85000"/>
            </a:schemeClr>
          </a:solidFill>
          <a:ln w="3175">
            <a:solidFill>
              <a:schemeClr val="bg1">
                <a:lumMod val="1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defRPr sz="1050">
                <a:solidFill>
                  <a:schemeClr val="bg1">
                    <a:lumMod val="10000"/>
                  </a:schemeClr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defRPr>
            </a:lvl1pPr>
          </a:lstStyle>
          <a:p>
            <a:r>
              <a:rPr lang="en" altLang="zh-TW" dirty="0" err="1"/>
              <a:t>sudo</a:t>
            </a:r>
            <a:r>
              <a:rPr lang="en" altLang="zh-TW" dirty="0"/>
              <a:t> yum-config-manager  --add-repo  https://</a:t>
            </a:r>
            <a:r>
              <a:rPr lang="en" altLang="zh-TW" dirty="0" err="1"/>
              <a:t>download.docker.com</a:t>
            </a:r>
            <a:r>
              <a:rPr lang="en" altLang="zh-TW" dirty="0"/>
              <a:t>/</a:t>
            </a:r>
            <a:r>
              <a:rPr lang="en" altLang="zh-TW" dirty="0" err="1"/>
              <a:t>linux</a:t>
            </a:r>
            <a:r>
              <a:rPr lang="en" altLang="zh-TW" dirty="0"/>
              <a:t>/centos/docker-</a:t>
            </a:r>
            <a:r>
              <a:rPr lang="en" altLang="zh-TW" dirty="0" err="1"/>
              <a:t>ce.repo</a:t>
            </a:r>
            <a:endParaRPr lang="zh-TW" altLang="en-US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D453FC02-6F80-EF40-989A-C04E4D3743C1}"/>
              </a:ext>
            </a:extLst>
          </p:cNvPr>
          <p:cNvSpPr txBox="1"/>
          <p:nvPr/>
        </p:nvSpPr>
        <p:spPr>
          <a:xfrm>
            <a:off x="1312089" y="4020914"/>
            <a:ext cx="6760713" cy="253916"/>
          </a:xfrm>
          <a:prstGeom prst="rect">
            <a:avLst/>
          </a:prstGeom>
          <a:solidFill>
            <a:schemeClr val="accent6">
              <a:lumMod val="85000"/>
            </a:schemeClr>
          </a:solidFill>
          <a:ln w="3175">
            <a:solidFill>
              <a:schemeClr val="bg1">
                <a:lumMod val="1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defRPr sz="1050">
                <a:solidFill>
                  <a:schemeClr val="bg1">
                    <a:lumMod val="10000"/>
                  </a:schemeClr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defRPr>
            </a:lvl1pPr>
          </a:lstStyle>
          <a:p>
            <a:r>
              <a:rPr lang="en" altLang="zh-TW" dirty="0" err="1"/>
              <a:t>sudo</a:t>
            </a:r>
            <a:r>
              <a:rPr lang="en" altLang="zh-TW" dirty="0"/>
              <a:t> yum install docker-</a:t>
            </a:r>
            <a:r>
              <a:rPr lang="en" altLang="zh-TW" dirty="0" err="1"/>
              <a:t>ce</a:t>
            </a:r>
            <a:endParaRPr lang="zh-TW" altLang="en-US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00DFAA2D-324D-6E40-B278-9427C2E0C5CE}"/>
              </a:ext>
            </a:extLst>
          </p:cNvPr>
          <p:cNvSpPr txBox="1"/>
          <p:nvPr/>
        </p:nvSpPr>
        <p:spPr>
          <a:xfrm>
            <a:off x="1299593" y="4684937"/>
            <a:ext cx="6760713" cy="253916"/>
          </a:xfrm>
          <a:prstGeom prst="rect">
            <a:avLst/>
          </a:prstGeom>
          <a:solidFill>
            <a:schemeClr val="accent6">
              <a:lumMod val="85000"/>
            </a:schemeClr>
          </a:solidFill>
          <a:ln w="3175">
            <a:solidFill>
              <a:schemeClr val="bg1">
                <a:lumMod val="1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defRPr sz="1050">
                <a:solidFill>
                  <a:schemeClr val="bg1">
                    <a:lumMod val="10000"/>
                  </a:schemeClr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defRPr>
            </a:lvl1pPr>
          </a:lstStyle>
          <a:p>
            <a:r>
              <a:rPr lang="en" altLang="zh-TW" dirty="0" err="1"/>
              <a:t>sudo</a:t>
            </a:r>
            <a:r>
              <a:rPr lang="en" altLang="zh-TW" dirty="0"/>
              <a:t> </a:t>
            </a:r>
            <a:r>
              <a:rPr lang="en" altLang="zh-TW" dirty="0" err="1"/>
              <a:t>dnf</a:t>
            </a:r>
            <a:r>
              <a:rPr lang="en" altLang="zh-TW" dirty="0"/>
              <a:t> install docker-ce-3:18.09.1-3.el7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F91B183F-B5E5-0D41-969E-98648C5FF3FC}"/>
              </a:ext>
            </a:extLst>
          </p:cNvPr>
          <p:cNvSpPr txBox="1"/>
          <p:nvPr/>
        </p:nvSpPr>
        <p:spPr>
          <a:xfrm>
            <a:off x="1310204" y="5327853"/>
            <a:ext cx="6760713" cy="415498"/>
          </a:xfrm>
          <a:prstGeom prst="rect">
            <a:avLst/>
          </a:prstGeom>
          <a:solidFill>
            <a:schemeClr val="accent6">
              <a:lumMod val="85000"/>
            </a:schemeClr>
          </a:solidFill>
          <a:ln w="3175">
            <a:solidFill>
              <a:schemeClr val="bg1">
                <a:lumMod val="1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defRPr sz="1050">
                <a:solidFill>
                  <a:schemeClr val="bg1">
                    <a:lumMod val="10000"/>
                  </a:schemeClr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defRPr>
            </a:lvl1pPr>
          </a:lstStyle>
          <a:p>
            <a:r>
              <a:rPr lang="en" altLang="zh-TW" dirty="0" err="1"/>
              <a:t>sudo</a:t>
            </a:r>
            <a:r>
              <a:rPr lang="en" altLang="zh-TW" dirty="0"/>
              <a:t> </a:t>
            </a:r>
            <a:r>
              <a:rPr lang="en" altLang="zh-TW" dirty="0" err="1"/>
              <a:t>usermod</a:t>
            </a:r>
            <a:r>
              <a:rPr lang="en" altLang="zh-TW" dirty="0"/>
              <a:t> -</a:t>
            </a:r>
            <a:r>
              <a:rPr lang="en" altLang="zh-TW" dirty="0" err="1"/>
              <a:t>aG</a:t>
            </a:r>
            <a:r>
              <a:rPr lang="en" altLang="zh-TW" dirty="0"/>
              <a:t> docker &lt;</a:t>
            </a:r>
            <a:r>
              <a:rPr lang="zh-CN" altLang="en-US" dirty="0"/>
              <a:t>使用者</a:t>
            </a:r>
            <a:r>
              <a:rPr lang="en-US" altLang="zh-CN" dirty="0"/>
              <a:t>Linux</a:t>
            </a:r>
            <a:r>
              <a:rPr lang="zh-CN" altLang="en-US" dirty="0"/>
              <a:t>帳號</a:t>
            </a:r>
            <a:r>
              <a:rPr lang="en-US" altLang="zh-CN" dirty="0"/>
              <a:t>&gt;</a:t>
            </a:r>
            <a:endParaRPr lang="en-US" altLang="zh-CN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altLang="zh-TW" dirty="0">
                <a:solidFill>
                  <a:schemeClr val="bg1">
                    <a:lumMod val="50000"/>
                  </a:schemeClr>
                </a:solidFill>
              </a:rPr>
              <a:t>#</a:t>
            </a:r>
            <a:r>
              <a:rPr lang="zh-TW" altLang="en-US" dirty="0">
                <a:solidFill>
                  <a:schemeClr val="bg1">
                    <a:lumMod val="50000"/>
                  </a:schemeClr>
                </a:solidFill>
              </a:rPr>
              <a:t>完成後</a:t>
            </a:r>
            <a:r>
              <a:rPr lang="en" altLang="zh-TW" dirty="0">
                <a:solidFill>
                  <a:schemeClr val="bg1">
                    <a:lumMod val="50000"/>
                  </a:schemeClr>
                </a:solidFill>
              </a:rPr>
              <a:t>exit</a:t>
            </a:r>
            <a:r>
              <a:rPr lang="zh-TW" altLang="en-US" dirty="0">
                <a:solidFill>
                  <a:schemeClr val="bg1">
                    <a:lumMod val="50000"/>
                  </a:schemeClr>
                </a:solidFill>
              </a:rPr>
              <a:t>退出連線並重新登入</a:t>
            </a:r>
          </a:p>
        </p:txBody>
      </p:sp>
    </p:spTree>
    <p:extLst>
      <p:ext uri="{BB962C8B-B14F-4D97-AF65-F5344CB8AC3E}">
        <p14:creationId xmlns:p14="http://schemas.microsoft.com/office/powerpoint/2010/main" val="2834910492"/>
      </p:ext>
    </p:extLst>
  </p:cSld>
  <p:clrMapOvr>
    <a:masterClrMapping/>
  </p:clrMapOvr>
</p:sld>
</file>

<file path=ppt/theme/theme1.xml><?xml version="1.0" encoding="utf-8"?>
<a:theme xmlns:a="http://schemas.openxmlformats.org/drawingml/2006/main" name="Chungyo Group">
  <a:themeElements>
    <a:clrScheme name="Chungyo Group CIS">
      <a:dk1>
        <a:srgbClr val="C0CC00"/>
      </a:dk1>
      <a:lt1>
        <a:srgbClr val="E3E4EB"/>
      </a:lt1>
      <a:dk2>
        <a:srgbClr val="909228"/>
      </a:dk2>
      <a:lt2>
        <a:srgbClr val="E3E4EB"/>
      </a:lt2>
      <a:accent1>
        <a:srgbClr val="909228"/>
      </a:accent1>
      <a:accent2>
        <a:srgbClr val="E13863"/>
      </a:accent2>
      <a:accent3>
        <a:srgbClr val="717171"/>
      </a:accent3>
      <a:accent4>
        <a:srgbClr val="FFFFFF"/>
      </a:accent4>
      <a:accent5>
        <a:srgbClr val="FFFFFF"/>
      </a:accent5>
      <a:accent6>
        <a:srgbClr val="FFFFFF"/>
      </a:accent6>
      <a:hlink>
        <a:srgbClr val="C0CC00"/>
      </a:hlink>
      <a:folHlink>
        <a:srgbClr val="909228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17477</TotalTime>
  <Words>6747</Words>
  <Application>Microsoft Macintosh PowerPoint</Application>
  <PresentationFormat>如螢幕大小 (4:3)</PresentationFormat>
  <Paragraphs>1048</Paragraphs>
  <Slides>60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60</vt:i4>
      </vt:variant>
    </vt:vector>
  </HeadingPairs>
  <TitlesOfParts>
    <vt:vector size="68" baseType="lpstr">
      <vt:lpstr>微軟正黑體</vt:lpstr>
      <vt:lpstr>Hei</vt:lpstr>
      <vt:lpstr>Hiragino Sans GB W3</vt:lpstr>
      <vt:lpstr>黑体</vt:lpstr>
      <vt:lpstr>Arial</vt:lpstr>
      <vt:lpstr>Calibri</vt:lpstr>
      <vt:lpstr>Courier New</vt:lpstr>
      <vt:lpstr>Chungyo Group</vt:lpstr>
      <vt:lpstr>Docker 基礎</vt:lpstr>
      <vt:lpstr>PowerPoint 簡報</vt:lpstr>
      <vt:lpstr>Docker與Container基本介紹</vt:lpstr>
      <vt:lpstr>Docker與Container基本介紹</vt:lpstr>
      <vt:lpstr>Docker與Container基本介紹</vt:lpstr>
      <vt:lpstr>Docker的基本觀念</vt:lpstr>
      <vt:lpstr>Docker 安裝</vt:lpstr>
      <vt:lpstr>Docker 安裝</vt:lpstr>
      <vt:lpstr>Docker 安裝</vt:lpstr>
      <vt:lpstr>Docker Cli操作示範</vt:lpstr>
      <vt:lpstr>Docker Cli操作示範</vt:lpstr>
      <vt:lpstr>Docker Cli操作示範</vt:lpstr>
      <vt:lpstr>Docker Cli操作示範</vt:lpstr>
      <vt:lpstr>Docker Cli操作示範</vt:lpstr>
      <vt:lpstr>Docker Cli操作示範</vt:lpstr>
      <vt:lpstr>Docker Cli操作示範</vt:lpstr>
      <vt:lpstr>Docker Cli操作示範</vt:lpstr>
      <vt:lpstr>Docker Cli操作示範</vt:lpstr>
      <vt:lpstr>Docker Cli操作示範</vt:lpstr>
      <vt:lpstr>Docker Cli操作示範</vt:lpstr>
      <vt:lpstr>Docker Cli操作示範</vt:lpstr>
      <vt:lpstr>Docker Cli操作示範</vt:lpstr>
      <vt:lpstr>Dockerfile：訂製Image</vt:lpstr>
      <vt:lpstr>Dockerfile：訂製Image</vt:lpstr>
      <vt:lpstr>Dockerfile：訂製Image</vt:lpstr>
      <vt:lpstr>Dockerfile：訂製Image</vt:lpstr>
      <vt:lpstr>Dockerfile：訂製Image</vt:lpstr>
      <vt:lpstr>Dockerfile：訂製Image</vt:lpstr>
      <vt:lpstr>Dockerfile：訂製Image</vt:lpstr>
      <vt:lpstr>Dockerfile：訂製Image</vt:lpstr>
      <vt:lpstr>Dockerfile：訂製Image</vt:lpstr>
      <vt:lpstr>Dockerfile：訂製Image</vt:lpstr>
      <vt:lpstr>Dockerfile：訂製Image</vt:lpstr>
      <vt:lpstr>Dockerfile：訂製Image</vt:lpstr>
      <vt:lpstr>Dockerfile：訂製Image</vt:lpstr>
      <vt:lpstr>Dockerfile：訂製Image</vt:lpstr>
      <vt:lpstr>Dockerfile：訂製Image</vt:lpstr>
      <vt:lpstr>Dockerfile：訂製Image</vt:lpstr>
      <vt:lpstr>Dockerfile：訂製Image</vt:lpstr>
      <vt:lpstr>Dockerfile：訂製Image</vt:lpstr>
      <vt:lpstr>Dockerfile：訂製Image</vt:lpstr>
      <vt:lpstr>Dockerfile：訂製Image</vt:lpstr>
      <vt:lpstr>Container 互連</vt:lpstr>
      <vt:lpstr>Container 互連</vt:lpstr>
      <vt:lpstr>Container 互連</vt:lpstr>
      <vt:lpstr>docker-compose</vt:lpstr>
      <vt:lpstr>docker-compose</vt:lpstr>
      <vt:lpstr>docker-compose</vt:lpstr>
      <vt:lpstr>docker-compose</vt:lpstr>
      <vt:lpstr>docker-compose</vt:lpstr>
      <vt:lpstr>docker-compose</vt:lpstr>
      <vt:lpstr>docker-compose</vt:lpstr>
      <vt:lpstr>docker-compose</vt:lpstr>
      <vt:lpstr>docker-compose</vt:lpstr>
      <vt:lpstr>docker-compose</vt:lpstr>
      <vt:lpstr>docker-compose</vt:lpstr>
      <vt:lpstr>docker-compose</vt:lpstr>
      <vt:lpstr>docker-compose</vt:lpstr>
      <vt:lpstr>docker-compose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Rickie</dc:creator>
  <cp:lastModifiedBy>Microsoft Office User</cp:lastModifiedBy>
  <cp:revision>488</cp:revision>
  <dcterms:created xsi:type="dcterms:W3CDTF">2014-05-27T07:58:36Z</dcterms:created>
  <dcterms:modified xsi:type="dcterms:W3CDTF">2019-12-20T07:20:06Z</dcterms:modified>
</cp:coreProperties>
</file>